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2" r:id="rId4"/>
    <p:sldId id="277" r:id="rId5"/>
    <p:sldId id="260" r:id="rId6"/>
    <p:sldId id="261" r:id="rId7"/>
    <p:sldId id="262" r:id="rId8"/>
    <p:sldId id="263" r:id="rId9"/>
    <p:sldId id="264" r:id="rId10"/>
    <p:sldId id="279" r:id="rId11"/>
    <p:sldId id="280" r:id="rId12"/>
    <p:sldId id="281" r:id="rId13"/>
    <p:sldId id="292" r:id="rId14"/>
    <p:sldId id="265" r:id="rId15"/>
    <p:sldId id="266" r:id="rId16"/>
    <p:sldId id="267" r:id="rId17"/>
    <p:sldId id="282" r:id="rId18"/>
    <p:sldId id="287" r:id="rId19"/>
    <p:sldId id="286" r:id="rId20"/>
    <p:sldId id="284" r:id="rId21"/>
    <p:sldId id="288" r:id="rId22"/>
    <p:sldId id="289" r:id="rId23"/>
    <p:sldId id="290" r:id="rId24"/>
    <p:sldId id="273" r:id="rId25"/>
    <p:sldId id="291" r:id="rId26"/>
    <p:sldId id="299" r:id="rId27"/>
    <p:sldId id="278" r:id="rId28"/>
    <p:sldId id="295" r:id="rId29"/>
    <p:sldId id="269" r:id="rId30"/>
    <p:sldId id="301" r:id="rId31"/>
  </p:sldIdLst>
  <p:sldSz cx="18288000" cy="10287000"/>
  <p:notesSz cx="6858000" cy="9144000"/>
  <p:embeddedFontLst>
    <p:embeddedFont>
      <p:font typeface="Extenda 80 Peta" panose="020B0604020202020204" charset="0"/>
      <p:regular r:id="rId33"/>
    </p:embeddedFont>
    <p:embeddedFont>
      <p:font typeface="Source Sans Pro" panose="020B0503030403020204" pitchFamily="34" charset="0"/>
      <p:regular r:id="rId34"/>
    </p:embeddedFont>
    <p:embeddedFont>
      <p:font typeface="Source Sans Pro Bold" panose="020B0703030403020204" pitchFamily="34" charset="0"/>
      <p:bold r:id="rId35"/>
    </p:embeddedFont>
    <p:embeddedFont>
      <p:font typeface="Source Sans Pro SemiBold" panose="020B0603030403020204" pitchFamily="34" charset="0"/>
      <p:bold r:id="rId36"/>
    </p:embeddedFont>
    <p:embeddedFont>
      <p:font typeface="Stinger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0F67"/>
    <a:srgbClr val="80137F"/>
    <a:srgbClr val="F0F0F0"/>
    <a:srgbClr val="DE22DE"/>
    <a:srgbClr val="E2B2B0"/>
    <a:srgbClr val="4D0B4D"/>
    <a:srgbClr val="E137E1"/>
    <a:srgbClr val="F2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77280" autoAdjust="0"/>
  </p:normalViewPr>
  <p:slideViewPr>
    <p:cSldViewPr>
      <p:cViewPr varScale="1">
        <p:scale>
          <a:sx n="33" d="100"/>
          <a:sy n="33" d="100"/>
        </p:scale>
        <p:origin x="13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JOFANG KOUAMEN Flora" userId="bbd2c0d2-9dd7-4250-85c4-fe0fe0c51f6e" providerId="ADAL" clId="{F3678316-69EC-4397-A30F-3160AE450B9F}"/>
    <pc:docChg chg="custSel modSld sldOrd">
      <pc:chgData name="NJOFANG KOUAMEN Flora" userId="bbd2c0d2-9dd7-4250-85c4-fe0fe0c51f6e" providerId="ADAL" clId="{F3678316-69EC-4397-A30F-3160AE450B9F}" dt="2025-05-14T13:11:40.882" v="12" actId="478"/>
      <pc:docMkLst>
        <pc:docMk/>
      </pc:docMkLst>
      <pc:sldChg chg="modNotesTx">
        <pc:chgData name="NJOFANG KOUAMEN Flora" userId="bbd2c0d2-9dd7-4250-85c4-fe0fe0c51f6e" providerId="ADAL" clId="{F3678316-69EC-4397-A30F-3160AE450B9F}" dt="2025-05-14T13:09:16.522" v="0" actId="6549"/>
        <pc:sldMkLst>
          <pc:docMk/>
          <pc:sldMk cId="0" sldId="269"/>
        </pc:sldMkLst>
      </pc:sldChg>
      <pc:sldChg chg="delSp mod modNotesTx">
        <pc:chgData name="NJOFANG KOUAMEN Flora" userId="bbd2c0d2-9dd7-4250-85c4-fe0fe0c51f6e" providerId="ADAL" clId="{F3678316-69EC-4397-A30F-3160AE450B9F}" dt="2025-05-14T13:10:37.233" v="8" actId="6549"/>
        <pc:sldMkLst>
          <pc:docMk/>
          <pc:sldMk cId="2177076442" sldId="273"/>
        </pc:sldMkLst>
        <pc:spChg chg="del">
          <ac:chgData name="NJOFANG KOUAMEN Flora" userId="bbd2c0d2-9dd7-4250-85c4-fe0fe0c51f6e" providerId="ADAL" clId="{F3678316-69EC-4397-A30F-3160AE450B9F}" dt="2025-05-14T13:10:34.589" v="7" actId="478"/>
          <ac:spMkLst>
            <pc:docMk/>
            <pc:sldMk cId="2177076442" sldId="273"/>
            <ac:spMk id="20" creationId="{8A36D787-D933-5FB9-D891-1EEC99301BDB}"/>
          </ac:spMkLst>
        </pc:spChg>
      </pc:sldChg>
      <pc:sldChg chg="modNotesTx">
        <pc:chgData name="NJOFANG KOUAMEN Flora" userId="bbd2c0d2-9dd7-4250-85c4-fe0fe0c51f6e" providerId="ADAL" clId="{F3678316-69EC-4397-A30F-3160AE450B9F}" dt="2025-05-14T13:09:21.722" v="1" actId="6549"/>
        <pc:sldMkLst>
          <pc:docMk/>
          <pc:sldMk cId="3220276267" sldId="278"/>
        </pc:sldMkLst>
      </pc:sldChg>
      <pc:sldChg chg="delSp mod modNotesTx">
        <pc:chgData name="NJOFANG KOUAMEN Flora" userId="bbd2c0d2-9dd7-4250-85c4-fe0fe0c51f6e" providerId="ADAL" clId="{F3678316-69EC-4397-A30F-3160AE450B9F}" dt="2025-05-14T13:11:33.011" v="11" actId="478"/>
        <pc:sldMkLst>
          <pc:docMk/>
          <pc:sldMk cId="3326393841" sldId="288"/>
        </pc:sldMkLst>
        <pc:spChg chg="del">
          <ac:chgData name="NJOFANG KOUAMEN Flora" userId="bbd2c0d2-9dd7-4250-85c4-fe0fe0c51f6e" providerId="ADAL" clId="{F3678316-69EC-4397-A30F-3160AE450B9F}" dt="2025-05-14T13:11:33.011" v="11" actId="478"/>
          <ac:spMkLst>
            <pc:docMk/>
            <pc:sldMk cId="3326393841" sldId="288"/>
            <ac:spMk id="4" creationId="{09B6C874-8199-AB64-0951-E4EC190FA712}"/>
          </ac:spMkLst>
        </pc:spChg>
      </pc:sldChg>
      <pc:sldChg chg="delSp mod modNotesTx">
        <pc:chgData name="NJOFANG KOUAMEN Flora" userId="bbd2c0d2-9dd7-4250-85c4-fe0fe0c51f6e" providerId="ADAL" clId="{F3678316-69EC-4397-A30F-3160AE450B9F}" dt="2025-05-14T13:11:40.882" v="12" actId="478"/>
        <pc:sldMkLst>
          <pc:docMk/>
          <pc:sldMk cId="2667925706" sldId="289"/>
        </pc:sldMkLst>
        <pc:spChg chg="del">
          <ac:chgData name="NJOFANG KOUAMEN Flora" userId="bbd2c0d2-9dd7-4250-85c4-fe0fe0c51f6e" providerId="ADAL" clId="{F3678316-69EC-4397-A30F-3160AE450B9F}" dt="2025-05-14T13:11:40.882" v="12" actId="478"/>
          <ac:spMkLst>
            <pc:docMk/>
            <pc:sldMk cId="2667925706" sldId="289"/>
            <ac:spMk id="4" creationId="{09B6C874-8199-AB64-0951-E4EC190FA712}"/>
          </ac:spMkLst>
        </pc:spChg>
      </pc:sldChg>
      <pc:sldChg chg="delSp mod ord modNotesTx">
        <pc:chgData name="NJOFANG KOUAMEN Flora" userId="bbd2c0d2-9dd7-4250-85c4-fe0fe0c51f6e" providerId="ADAL" clId="{F3678316-69EC-4397-A30F-3160AE450B9F}" dt="2025-05-14T13:10:25.660" v="6"/>
        <pc:sldMkLst>
          <pc:docMk/>
          <pc:sldMk cId="1341029793" sldId="291"/>
        </pc:sldMkLst>
        <pc:spChg chg="del">
          <ac:chgData name="NJOFANG KOUAMEN Flora" userId="bbd2c0d2-9dd7-4250-85c4-fe0fe0c51f6e" providerId="ADAL" clId="{F3678316-69EC-4397-A30F-3160AE450B9F}" dt="2025-05-14T13:10:10.200" v="3" actId="478"/>
          <ac:spMkLst>
            <pc:docMk/>
            <pc:sldMk cId="1341029793" sldId="291"/>
            <ac:spMk id="20" creationId="{8A36D787-D933-5FB9-D891-1EEC99301BDB}"/>
          </ac:spMkLst>
        </pc:spChg>
      </pc:sldChg>
      <pc:sldChg chg="modNotesTx">
        <pc:chgData name="NJOFANG KOUAMEN Flora" userId="bbd2c0d2-9dd7-4250-85c4-fe0fe0c51f6e" providerId="ADAL" clId="{F3678316-69EC-4397-A30F-3160AE450B9F}" dt="2025-05-14T13:09:27.985" v="2" actId="6549"/>
        <pc:sldMkLst>
          <pc:docMk/>
          <pc:sldMk cId="2907221919" sldId="29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E0BF9-C2E9-46C6-9B9B-53248A20C580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F72473FE-E218-4F3E-B108-18D9917A1084}">
      <dgm:prSet phldrT="[Texte]"/>
      <dgm:spPr/>
      <dgm:t>
        <a:bodyPr/>
        <a:lstStyle/>
        <a:p>
          <a:r>
            <a:rPr lang="fr-FR" b="1" dirty="0"/>
            <a:t>Valeur business</a:t>
          </a:r>
        </a:p>
      </dgm:t>
    </dgm:pt>
    <dgm:pt modelId="{52E834EF-B972-496C-804D-93181CC2F8AD}" type="parTrans" cxnId="{CEC53C02-C2AD-409D-AE7B-F916A880726F}">
      <dgm:prSet/>
      <dgm:spPr/>
      <dgm:t>
        <a:bodyPr/>
        <a:lstStyle/>
        <a:p>
          <a:endParaRPr lang="fr-FR" b="1"/>
        </a:p>
      </dgm:t>
    </dgm:pt>
    <dgm:pt modelId="{6DEDC1CF-667F-4D70-856D-C31284704734}" type="sibTrans" cxnId="{CEC53C02-C2AD-409D-AE7B-F916A880726F}">
      <dgm:prSet/>
      <dgm:spPr/>
      <dgm:t>
        <a:bodyPr/>
        <a:lstStyle/>
        <a:p>
          <a:endParaRPr lang="fr-FR" b="1"/>
        </a:p>
      </dgm:t>
    </dgm:pt>
    <dgm:pt modelId="{6F237FE8-DD3D-4813-B6C5-05510273F98E}">
      <dgm:prSet phldrT="[Texte]"/>
      <dgm:spPr/>
      <dgm:t>
        <a:bodyPr/>
        <a:lstStyle/>
        <a:p>
          <a:r>
            <a:rPr lang="fr-FR" b="1" dirty="0"/>
            <a:t>Urbanisation IT cible</a:t>
          </a:r>
        </a:p>
      </dgm:t>
    </dgm:pt>
    <dgm:pt modelId="{6CEE31D5-6E86-4B4C-8108-68D9B1CD1CBC}" type="parTrans" cxnId="{73185D87-705D-4106-AC3B-0A156820CB11}">
      <dgm:prSet/>
      <dgm:spPr/>
      <dgm:t>
        <a:bodyPr/>
        <a:lstStyle/>
        <a:p>
          <a:endParaRPr lang="fr-FR" b="1"/>
        </a:p>
      </dgm:t>
    </dgm:pt>
    <dgm:pt modelId="{286A71E4-3AC8-4F14-BFB4-2084104B618A}" type="sibTrans" cxnId="{73185D87-705D-4106-AC3B-0A156820CB11}">
      <dgm:prSet/>
      <dgm:spPr/>
      <dgm:t>
        <a:bodyPr/>
        <a:lstStyle/>
        <a:p>
          <a:endParaRPr lang="fr-FR" b="1"/>
        </a:p>
      </dgm:t>
    </dgm:pt>
    <dgm:pt modelId="{A069847A-1530-4547-95D9-6E498B404922}">
      <dgm:prSet phldrT="[Texte]"/>
      <dgm:spPr/>
      <dgm:t>
        <a:bodyPr/>
        <a:lstStyle/>
        <a:p>
          <a:r>
            <a:rPr lang="fr-FR" b="1" dirty="0"/>
            <a:t>Risques règlementaires &amp; sécu</a:t>
          </a:r>
        </a:p>
      </dgm:t>
    </dgm:pt>
    <dgm:pt modelId="{BC217CBA-6F8B-4B6E-A380-CA96FF5E9FB1}" type="parTrans" cxnId="{42BF9335-19A5-459C-B551-7E0FEDAF673E}">
      <dgm:prSet/>
      <dgm:spPr/>
      <dgm:t>
        <a:bodyPr/>
        <a:lstStyle/>
        <a:p>
          <a:endParaRPr lang="fr-FR" b="1"/>
        </a:p>
      </dgm:t>
    </dgm:pt>
    <dgm:pt modelId="{452EB035-F518-4C3E-81DB-6376CE8D93BC}" type="sibTrans" cxnId="{42BF9335-19A5-459C-B551-7E0FEDAF673E}">
      <dgm:prSet/>
      <dgm:spPr/>
      <dgm:t>
        <a:bodyPr/>
        <a:lstStyle/>
        <a:p>
          <a:endParaRPr lang="fr-FR" b="1">
            <a:latin typeface="Source Sans Pro Semibold" panose="020B0603030403020204" pitchFamily="34" charset="0"/>
          </a:endParaRPr>
        </a:p>
      </dgm:t>
    </dgm:pt>
    <dgm:pt modelId="{28307901-ADE6-4AAB-95BE-05E3A1C9C3EA}">
      <dgm:prSet phldrT="[Texte]"/>
      <dgm:spPr/>
      <dgm:t>
        <a:bodyPr/>
        <a:lstStyle/>
        <a:p>
          <a:r>
            <a:rPr lang="fr-FR" b="1" dirty="0"/>
            <a:t>Indicateurs de mesure</a:t>
          </a:r>
        </a:p>
      </dgm:t>
    </dgm:pt>
    <dgm:pt modelId="{A6859FEC-5D45-409D-8F85-E9A2A037819D}" type="parTrans" cxnId="{22CC2ED5-C8DB-4E08-BD9F-0CC8C7A21EB4}">
      <dgm:prSet/>
      <dgm:spPr/>
      <dgm:t>
        <a:bodyPr/>
        <a:lstStyle/>
        <a:p>
          <a:endParaRPr lang="fr-FR" b="1"/>
        </a:p>
      </dgm:t>
    </dgm:pt>
    <dgm:pt modelId="{26C62E1B-768C-4FAF-BF0C-5663233C3087}" type="sibTrans" cxnId="{22CC2ED5-C8DB-4E08-BD9F-0CC8C7A21EB4}">
      <dgm:prSet/>
      <dgm:spPr/>
      <dgm:t>
        <a:bodyPr/>
        <a:lstStyle/>
        <a:p>
          <a:endParaRPr lang="fr-FR" b="1"/>
        </a:p>
      </dgm:t>
    </dgm:pt>
    <dgm:pt modelId="{DA2B3026-3120-486A-9DDF-85C7BC3E9957}" type="pres">
      <dgm:prSet presAssocID="{367E0BF9-C2E9-46C6-9B9B-53248A20C580}" presName="cycle" presStyleCnt="0">
        <dgm:presLayoutVars>
          <dgm:dir/>
          <dgm:resizeHandles val="exact"/>
        </dgm:presLayoutVars>
      </dgm:prSet>
      <dgm:spPr/>
    </dgm:pt>
    <dgm:pt modelId="{5C60A7FC-1EDC-47F6-8CE7-F8791E50D3AB}" type="pres">
      <dgm:prSet presAssocID="{F72473FE-E218-4F3E-B108-18D9917A1084}" presName="dummy" presStyleCnt="0"/>
      <dgm:spPr/>
    </dgm:pt>
    <dgm:pt modelId="{8BC2F290-63E6-4760-AA3E-4268F4D29D5A}" type="pres">
      <dgm:prSet presAssocID="{F72473FE-E218-4F3E-B108-18D9917A1084}" presName="node" presStyleLbl="revTx" presStyleIdx="0" presStyleCnt="4">
        <dgm:presLayoutVars>
          <dgm:bulletEnabled val="1"/>
        </dgm:presLayoutVars>
      </dgm:prSet>
      <dgm:spPr/>
    </dgm:pt>
    <dgm:pt modelId="{FBDD1F21-EF4D-471E-9D9D-2006801AE33A}" type="pres">
      <dgm:prSet presAssocID="{6DEDC1CF-667F-4D70-856D-C31284704734}" presName="sibTrans" presStyleLbl="node1" presStyleIdx="0" presStyleCnt="4"/>
      <dgm:spPr/>
    </dgm:pt>
    <dgm:pt modelId="{CC38ABD5-F6FD-446E-8BE8-1A21E684A7B1}" type="pres">
      <dgm:prSet presAssocID="{6F237FE8-DD3D-4813-B6C5-05510273F98E}" presName="dummy" presStyleCnt="0"/>
      <dgm:spPr/>
    </dgm:pt>
    <dgm:pt modelId="{7D0A3C91-7F5A-48C6-B2C3-FB2EEFAD18F2}" type="pres">
      <dgm:prSet presAssocID="{6F237FE8-DD3D-4813-B6C5-05510273F98E}" presName="node" presStyleLbl="revTx" presStyleIdx="1" presStyleCnt="4">
        <dgm:presLayoutVars>
          <dgm:bulletEnabled val="1"/>
        </dgm:presLayoutVars>
      </dgm:prSet>
      <dgm:spPr/>
    </dgm:pt>
    <dgm:pt modelId="{2153563D-C96C-46BC-A6E3-3373FE23FC56}" type="pres">
      <dgm:prSet presAssocID="{286A71E4-3AC8-4F14-BFB4-2084104B618A}" presName="sibTrans" presStyleLbl="node1" presStyleIdx="1" presStyleCnt="4"/>
      <dgm:spPr/>
    </dgm:pt>
    <dgm:pt modelId="{280FAA05-8815-4530-8D30-63119BBBB16C}" type="pres">
      <dgm:prSet presAssocID="{A069847A-1530-4547-95D9-6E498B404922}" presName="dummy" presStyleCnt="0"/>
      <dgm:spPr/>
    </dgm:pt>
    <dgm:pt modelId="{35A6E83E-EB79-4626-AE08-AE69FF2FB44D}" type="pres">
      <dgm:prSet presAssocID="{A069847A-1530-4547-95D9-6E498B404922}" presName="node" presStyleLbl="revTx" presStyleIdx="2" presStyleCnt="4">
        <dgm:presLayoutVars>
          <dgm:bulletEnabled val="1"/>
        </dgm:presLayoutVars>
      </dgm:prSet>
      <dgm:spPr/>
    </dgm:pt>
    <dgm:pt modelId="{3F3B4E7F-D353-4068-B96A-5AC3F9E112FC}" type="pres">
      <dgm:prSet presAssocID="{452EB035-F518-4C3E-81DB-6376CE8D93BC}" presName="sibTrans" presStyleLbl="node1" presStyleIdx="2" presStyleCnt="4"/>
      <dgm:spPr/>
    </dgm:pt>
    <dgm:pt modelId="{C2D1663F-F896-4D99-B1D4-5F9E7592A940}" type="pres">
      <dgm:prSet presAssocID="{28307901-ADE6-4AAB-95BE-05E3A1C9C3EA}" presName="dummy" presStyleCnt="0"/>
      <dgm:spPr/>
    </dgm:pt>
    <dgm:pt modelId="{76FD007C-51D1-43A1-99C2-4A8B1D386AE5}" type="pres">
      <dgm:prSet presAssocID="{28307901-ADE6-4AAB-95BE-05E3A1C9C3EA}" presName="node" presStyleLbl="revTx" presStyleIdx="3" presStyleCnt="4">
        <dgm:presLayoutVars>
          <dgm:bulletEnabled val="1"/>
        </dgm:presLayoutVars>
      </dgm:prSet>
      <dgm:spPr/>
    </dgm:pt>
    <dgm:pt modelId="{6EEA62C6-DDFA-4868-AFE7-63FF93241EE5}" type="pres">
      <dgm:prSet presAssocID="{26C62E1B-768C-4FAF-BF0C-5663233C3087}" presName="sibTrans" presStyleLbl="node1" presStyleIdx="3" presStyleCnt="4"/>
      <dgm:spPr/>
    </dgm:pt>
  </dgm:ptLst>
  <dgm:cxnLst>
    <dgm:cxn modelId="{CEC53C02-C2AD-409D-AE7B-F916A880726F}" srcId="{367E0BF9-C2E9-46C6-9B9B-53248A20C580}" destId="{F72473FE-E218-4F3E-B108-18D9917A1084}" srcOrd="0" destOrd="0" parTransId="{52E834EF-B972-496C-804D-93181CC2F8AD}" sibTransId="{6DEDC1CF-667F-4D70-856D-C31284704734}"/>
    <dgm:cxn modelId="{D3207F19-D63C-4792-82F1-C974CEF5FA53}" type="presOf" srcId="{452EB035-F518-4C3E-81DB-6376CE8D93BC}" destId="{3F3B4E7F-D353-4068-B96A-5AC3F9E112FC}" srcOrd="0" destOrd="0" presId="urn:microsoft.com/office/officeart/2005/8/layout/cycle1"/>
    <dgm:cxn modelId="{7F901525-9CAB-49B5-A0C5-07E7831BCDC4}" type="presOf" srcId="{28307901-ADE6-4AAB-95BE-05E3A1C9C3EA}" destId="{76FD007C-51D1-43A1-99C2-4A8B1D386AE5}" srcOrd="0" destOrd="0" presId="urn:microsoft.com/office/officeart/2005/8/layout/cycle1"/>
    <dgm:cxn modelId="{42BF9335-19A5-459C-B551-7E0FEDAF673E}" srcId="{367E0BF9-C2E9-46C6-9B9B-53248A20C580}" destId="{A069847A-1530-4547-95D9-6E498B404922}" srcOrd="2" destOrd="0" parTransId="{BC217CBA-6F8B-4B6E-A380-CA96FF5E9FB1}" sibTransId="{452EB035-F518-4C3E-81DB-6376CE8D93BC}"/>
    <dgm:cxn modelId="{45BB9877-CDC3-4023-A463-E5578982F8FD}" type="presOf" srcId="{26C62E1B-768C-4FAF-BF0C-5663233C3087}" destId="{6EEA62C6-DDFA-4868-AFE7-63FF93241EE5}" srcOrd="0" destOrd="0" presId="urn:microsoft.com/office/officeart/2005/8/layout/cycle1"/>
    <dgm:cxn modelId="{3F28445A-1A8D-42BD-A452-C34B20DA152C}" type="presOf" srcId="{6DEDC1CF-667F-4D70-856D-C31284704734}" destId="{FBDD1F21-EF4D-471E-9D9D-2006801AE33A}" srcOrd="0" destOrd="0" presId="urn:microsoft.com/office/officeart/2005/8/layout/cycle1"/>
    <dgm:cxn modelId="{8552487D-F980-49D4-B20D-CEB524EC9A59}" type="presOf" srcId="{286A71E4-3AC8-4F14-BFB4-2084104B618A}" destId="{2153563D-C96C-46BC-A6E3-3373FE23FC56}" srcOrd="0" destOrd="0" presId="urn:microsoft.com/office/officeart/2005/8/layout/cycle1"/>
    <dgm:cxn modelId="{0E768883-7F92-460B-8C99-F23E8EAFBD0E}" type="presOf" srcId="{6F237FE8-DD3D-4813-B6C5-05510273F98E}" destId="{7D0A3C91-7F5A-48C6-B2C3-FB2EEFAD18F2}" srcOrd="0" destOrd="0" presId="urn:microsoft.com/office/officeart/2005/8/layout/cycle1"/>
    <dgm:cxn modelId="{73185D87-705D-4106-AC3B-0A156820CB11}" srcId="{367E0BF9-C2E9-46C6-9B9B-53248A20C580}" destId="{6F237FE8-DD3D-4813-B6C5-05510273F98E}" srcOrd="1" destOrd="0" parTransId="{6CEE31D5-6E86-4B4C-8108-68D9B1CD1CBC}" sibTransId="{286A71E4-3AC8-4F14-BFB4-2084104B618A}"/>
    <dgm:cxn modelId="{B8A19FAF-F8D6-4429-A605-51ADD6A124CA}" type="presOf" srcId="{367E0BF9-C2E9-46C6-9B9B-53248A20C580}" destId="{DA2B3026-3120-486A-9DDF-85C7BC3E9957}" srcOrd="0" destOrd="0" presId="urn:microsoft.com/office/officeart/2005/8/layout/cycle1"/>
    <dgm:cxn modelId="{22CC2ED5-C8DB-4E08-BD9F-0CC8C7A21EB4}" srcId="{367E0BF9-C2E9-46C6-9B9B-53248A20C580}" destId="{28307901-ADE6-4AAB-95BE-05E3A1C9C3EA}" srcOrd="3" destOrd="0" parTransId="{A6859FEC-5D45-409D-8F85-E9A2A037819D}" sibTransId="{26C62E1B-768C-4FAF-BF0C-5663233C3087}"/>
    <dgm:cxn modelId="{801D2FF0-BDAB-4763-A851-7E9FE6B2616F}" type="presOf" srcId="{F72473FE-E218-4F3E-B108-18D9917A1084}" destId="{8BC2F290-63E6-4760-AA3E-4268F4D29D5A}" srcOrd="0" destOrd="0" presId="urn:microsoft.com/office/officeart/2005/8/layout/cycle1"/>
    <dgm:cxn modelId="{8576CCF2-3D03-4D4B-BF3B-2577736DE76A}" type="presOf" srcId="{A069847A-1530-4547-95D9-6E498B404922}" destId="{35A6E83E-EB79-4626-AE08-AE69FF2FB44D}" srcOrd="0" destOrd="0" presId="urn:microsoft.com/office/officeart/2005/8/layout/cycle1"/>
    <dgm:cxn modelId="{FFC2B3CE-DA0F-4403-A21D-8546C3A1D48E}" type="presParOf" srcId="{DA2B3026-3120-486A-9DDF-85C7BC3E9957}" destId="{5C60A7FC-1EDC-47F6-8CE7-F8791E50D3AB}" srcOrd="0" destOrd="0" presId="urn:microsoft.com/office/officeart/2005/8/layout/cycle1"/>
    <dgm:cxn modelId="{24942683-92E7-4437-891D-3EB5898A591C}" type="presParOf" srcId="{DA2B3026-3120-486A-9DDF-85C7BC3E9957}" destId="{8BC2F290-63E6-4760-AA3E-4268F4D29D5A}" srcOrd="1" destOrd="0" presId="urn:microsoft.com/office/officeart/2005/8/layout/cycle1"/>
    <dgm:cxn modelId="{B28AA440-85C6-4EE9-A3C5-D46777720770}" type="presParOf" srcId="{DA2B3026-3120-486A-9DDF-85C7BC3E9957}" destId="{FBDD1F21-EF4D-471E-9D9D-2006801AE33A}" srcOrd="2" destOrd="0" presId="urn:microsoft.com/office/officeart/2005/8/layout/cycle1"/>
    <dgm:cxn modelId="{A37AA93A-A80F-4D74-87B0-7E2E7FD25923}" type="presParOf" srcId="{DA2B3026-3120-486A-9DDF-85C7BC3E9957}" destId="{CC38ABD5-F6FD-446E-8BE8-1A21E684A7B1}" srcOrd="3" destOrd="0" presId="urn:microsoft.com/office/officeart/2005/8/layout/cycle1"/>
    <dgm:cxn modelId="{70E9F6BE-C085-45D6-91C4-A909F5B3C821}" type="presParOf" srcId="{DA2B3026-3120-486A-9DDF-85C7BC3E9957}" destId="{7D0A3C91-7F5A-48C6-B2C3-FB2EEFAD18F2}" srcOrd="4" destOrd="0" presId="urn:microsoft.com/office/officeart/2005/8/layout/cycle1"/>
    <dgm:cxn modelId="{8F241886-948E-4CC2-94A6-710CC264D5A4}" type="presParOf" srcId="{DA2B3026-3120-486A-9DDF-85C7BC3E9957}" destId="{2153563D-C96C-46BC-A6E3-3373FE23FC56}" srcOrd="5" destOrd="0" presId="urn:microsoft.com/office/officeart/2005/8/layout/cycle1"/>
    <dgm:cxn modelId="{8C1BAB90-DCCD-4142-AC99-3EE49B891C53}" type="presParOf" srcId="{DA2B3026-3120-486A-9DDF-85C7BC3E9957}" destId="{280FAA05-8815-4530-8D30-63119BBBB16C}" srcOrd="6" destOrd="0" presId="urn:microsoft.com/office/officeart/2005/8/layout/cycle1"/>
    <dgm:cxn modelId="{CCC768F9-C5CD-43C8-9776-63FF822A98F2}" type="presParOf" srcId="{DA2B3026-3120-486A-9DDF-85C7BC3E9957}" destId="{35A6E83E-EB79-4626-AE08-AE69FF2FB44D}" srcOrd="7" destOrd="0" presId="urn:microsoft.com/office/officeart/2005/8/layout/cycle1"/>
    <dgm:cxn modelId="{19AFEC8B-71C4-4809-A4B0-9C0766AEE2E4}" type="presParOf" srcId="{DA2B3026-3120-486A-9DDF-85C7BC3E9957}" destId="{3F3B4E7F-D353-4068-B96A-5AC3F9E112FC}" srcOrd="8" destOrd="0" presId="urn:microsoft.com/office/officeart/2005/8/layout/cycle1"/>
    <dgm:cxn modelId="{EC71E0EC-3DEC-44F8-9C17-12A69DC5669A}" type="presParOf" srcId="{DA2B3026-3120-486A-9DDF-85C7BC3E9957}" destId="{C2D1663F-F896-4D99-B1D4-5F9E7592A940}" srcOrd="9" destOrd="0" presId="urn:microsoft.com/office/officeart/2005/8/layout/cycle1"/>
    <dgm:cxn modelId="{96684644-A4B1-4BA0-9A9F-C24AA343F8A1}" type="presParOf" srcId="{DA2B3026-3120-486A-9DDF-85C7BC3E9957}" destId="{76FD007C-51D1-43A1-99C2-4A8B1D386AE5}" srcOrd="10" destOrd="0" presId="urn:microsoft.com/office/officeart/2005/8/layout/cycle1"/>
    <dgm:cxn modelId="{2E17D3BD-92B9-4905-B638-9EE75AB5F100}" type="presParOf" srcId="{DA2B3026-3120-486A-9DDF-85C7BC3E9957}" destId="{6EEA62C6-DDFA-4868-AFE7-63FF93241EE5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2F290-63E6-4760-AA3E-4268F4D29D5A}">
      <dsp:nvSpPr>
        <dsp:cNvPr id="0" name=""/>
        <dsp:cNvSpPr/>
      </dsp:nvSpPr>
      <dsp:spPr>
        <a:xfrm>
          <a:off x="7339031" y="149389"/>
          <a:ext cx="2363632" cy="2363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/>
            <a:t>Valeur business</a:t>
          </a:r>
        </a:p>
      </dsp:txBody>
      <dsp:txXfrm>
        <a:off x="7339031" y="149389"/>
        <a:ext cx="2363632" cy="2363632"/>
      </dsp:txXfrm>
    </dsp:sp>
    <dsp:sp modelId="{FBDD1F21-EF4D-471E-9D9D-2006801AE33A}">
      <dsp:nvSpPr>
        <dsp:cNvPr id="0" name=""/>
        <dsp:cNvSpPr/>
      </dsp:nvSpPr>
      <dsp:spPr>
        <a:xfrm>
          <a:off x="3179226" y="1080"/>
          <a:ext cx="6671746" cy="6671746"/>
        </a:xfrm>
        <a:prstGeom prst="circularArrow">
          <a:avLst>
            <a:gd name="adj1" fmla="val 6908"/>
            <a:gd name="adj2" fmla="val 465852"/>
            <a:gd name="adj3" fmla="val 547310"/>
            <a:gd name="adj4" fmla="val 20586838"/>
            <a:gd name="adj5" fmla="val 806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A3C91-7F5A-48C6-B2C3-FB2EEFAD18F2}">
      <dsp:nvSpPr>
        <dsp:cNvPr id="0" name=""/>
        <dsp:cNvSpPr/>
      </dsp:nvSpPr>
      <dsp:spPr>
        <a:xfrm>
          <a:off x="7339031" y="4160885"/>
          <a:ext cx="2363632" cy="2363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/>
            <a:t>Urbanisation IT cible</a:t>
          </a:r>
        </a:p>
      </dsp:txBody>
      <dsp:txXfrm>
        <a:off x="7339031" y="4160885"/>
        <a:ext cx="2363632" cy="2363632"/>
      </dsp:txXfrm>
    </dsp:sp>
    <dsp:sp modelId="{2153563D-C96C-46BC-A6E3-3373FE23FC56}">
      <dsp:nvSpPr>
        <dsp:cNvPr id="0" name=""/>
        <dsp:cNvSpPr/>
      </dsp:nvSpPr>
      <dsp:spPr>
        <a:xfrm>
          <a:off x="3179226" y="1080"/>
          <a:ext cx="6671746" cy="6671746"/>
        </a:xfrm>
        <a:prstGeom prst="circularArrow">
          <a:avLst>
            <a:gd name="adj1" fmla="val 6908"/>
            <a:gd name="adj2" fmla="val 465852"/>
            <a:gd name="adj3" fmla="val 5947310"/>
            <a:gd name="adj4" fmla="val 4386838"/>
            <a:gd name="adj5" fmla="val 806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6E83E-EB79-4626-AE08-AE69FF2FB44D}">
      <dsp:nvSpPr>
        <dsp:cNvPr id="0" name=""/>
        <dsp:cNvSpPr/>
      </dsp:nvSpPr>
      <dsp:spPr>
        <a:xfrm>
          <a:off x="3327535" y="4160885"/>
          <a:ext cx="2363632" cy="2363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/>
            <a:t>Risques règlementaires &amp; sécu</a:t>
          </a:r>
        </a:p>
      </dsp:txBody>
      <dsp:txXfrm>
        <a:off x="3327535" y="4160885"/>
        <a:ext cx="2363632" cy="2363632"/>
      </dsp:txXfrm>
    </dsp:sp>
    <dsp:sp modelId="{3F3B4E7F-D353-4068-B96A-5AC3F9E112FC}">
      <dsp:nvSpPr>
        <dsp:cNvPr id="0" name=""/>
        <dsp:cNvSpPr/>
      </dsp:nvSpPr>
      <dsp:spPr>
        <a:xfrm>
          <a:off x="3179226" y="1080"/>
          <a:ext cx="6671746" cy="6671746"/>
        </a:xfrm>
        <a:prstGeom prst="circularArrow">
          <a:avLst>
            <a:gd name="adj1" fmla="val 6908"/>
            <a:gd name="adj2" fmla="val 465852"/>
            <a:gd name="adj3" fmla="val 11347310"/>
            <a:gd name="adj4" fmla="val 9786838"/>
            <a:gd name="adj5" fmla="val 806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D007C-51D1-43A1-99C2-4A8B1D386AE5}">
      <dsp:nvSpPr>
        <dsp:cNvPr id="0" name=""/>
        <dsp:cNvSpPr/>
      </dsp:nvSpPr>
      <dsp:spPr>
        <a:xfrm>
          <a:off x="3327535" y="149389"/>
          <a:ext cx="2363632" cy="2363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/>
            <a:t>Indicateurs de mesure</a:t>
          </a:r>
        </a:p>
      </dsp:txBody>
      <dsp:txXfrm>
        <a:off x="3327535" y="149389"/>
        <a:ext cx="2363632" cy="2363632"/>
      </dsp:txXfrm>
    </dsp:sp>
    <dsp:sp modelId="{6EEA62C6-DDFA-4868-AFE7-63FF93241EE5}">
      <dsp:nvSpPr>
        <dsp:cNvPr id="0" name=""/>
        <dsp:cNvSpPr/>
      </dsp:nvSpPr>
      <dsp:spPr>
        <a:xfrm>
          <a:off x="3179226" y="1080"/>
          <a:ext cx="6671746" cy="6671746"/>
        </a:xfrm>
        <a:prstGeom prst="circularArrow">
          <a:avLst>
            <a:gd name="adj1" fmla="val 6908"/>
            <a:gd name="adj2" fmla="val 465852"/>
            <a:gd name="adj3" fmla="val 16747310"/>
            <a:gd name="adj4" fmla="val 15186838"/>
            <a:gd name="adj5" fmla="val 806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AAB43-14F8-41CD-9DF4-7196D1A3AD86}" type="datetimeFigureOut">
              <a:rPr lang="fr-FR" smtClean="0"/>
              <a:t>14/05/2025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0DFBD-B611-4AE2-A37F-C166A4F55D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85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tous, </a:t>
            </a:r>
          </a:p>
          <a:p>
            <a:r>
              <a:rPr lang="fr-FR" dirty="0"/>
              <a:t>bienvenue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714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Couplé à cela, les techno utilisées sont souvent anciennes.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498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Ensuite, en ouvrant le capot de votre appli, vous vous rendez compte dès fois que tout est </a:t>
            </a:r>
            <a:r>
              <a:rPr lang="fr-FR" dirty="0" err="1"/>
              <a:t>emmelé</a:t>
            </a:r>
            <a:r>
              <a:rPr lang="fr-FR" dirty="0"/>
              <a:t>!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87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Enfin une dernière crainte est la stagnation de nos compétences.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57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Licorne terne qui n’attire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31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Pas une fatalité</a:t>
            </a:r>
          </a:p>
          <a:p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Trésors à découvrir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080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tout 1</a:t>
            </a:r>
            <a:r>
              <a:rPr lang="fr-FR" baseline="30000" dirty="0"/>
              <a:t>er</a:t>
            </a:r>
            <a:r>
              <a:rPr lang="fr-FR" dirty="0"/>
              <a:t> est du niveau pécunier.</a:t>
            </a:r>
          </a:p>
          <a:p>
            <a:r>
              <a:rPr lang="fr-FR" dirty="0"/>
              <a:t>Les DSI en </a:t>
            </a:r>
            <a:r>
              <a:rPr lang="fr-FR" dirty="0" err="1"/>
              <a:t>moy</a:t>
            </a:r>
            <a:r>
              <a:rPr lang="fr-FR" dirty="0"/>
              <a:t> investissent 50% de leur budget dans du legacy! </a:t>
            </a:r>
          </a:p>
          <a:p>
            <a:r>
              <a:rPr lang="fr-FR" dirty="0"/>
              <a:t>Il y a bcp de missions legacy sur le marché.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044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Efficace et rapidité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244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Retro </a:t>
            </a:r>
            <a:r>
              <a:rPr lang="fr-FR" b="0" i="0" dirty="0" err="1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enginnering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 : Autonomie / curiosité auprès </a:t>
            </a:r>
            <a:r>
              <a:rPr lang="fr-FR" b="0" i="0" dirty="0" err="1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ds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 user </a:t>
            </a:r>
            <a:r>
              <a:rPr lang="fr-FR" b="0" i="0" dirty="0" err="1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pr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 connaitre l’application</a:t>
            </a:r>
          </a:p>
          <a:p>
            <a:pPr algn="l"/>
            <a:endParaRPr lang="fr-FR" b="0" i="0" dirty="0">
              <a:solidFill>
                <a:srgbClr val="343C3D"/>
              </a:solidFill>
              <a:effectLst/>
              <a:latin typeface="Source Sans Pro" panose="020B0503030403020204" pitchFamily="34" charset="0"/>
            </a:endParaRPr>
          </a:p>
          <a:p>
            <a:pPr algn="l"/>
            <a:endParaRPr lang="fr-FR" b="0" i="0" dirty="0">
              <a:solidFill>
                <a:srgbClr val="343C3D"/>
              </a:solidFill>
              <a:effectLst/>
              <a:latin typeface="Source Sans Pro" panose="020B0503030403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458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fr-FR" b="0" i="0" baseline="3000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er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sanity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 check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Plus facile d’adopter si on comprend et on est convaincu de l’intérêt </a:t>
            </a:r>
          </a:p>
          <a:p>
            <a:pPr algn="l"/>
            <a:endParaRPr lang="fr-FR" b="0" i="0" dirty="0">
              <a:solidFill>
                <a:srgbClr val="343C3D"/>
              </a:solidFill>
              <a:effectLst/>
              <a:latin typeface="Source Sans Pro" panose="020B0503030403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216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Saut dans le vide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Parachute =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Test : expert métier, Test </a:t>
            </a:r>
            <a:r>
              <a:rPr lang="fr-FR" b="0" i="0" dirty="0" err="1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engineer</a:t>
            </a:r>
            <a:endParaRPr lang="fr-FR" b="0" i="0" dirty="0">
              <a:solidFill>
                <a:srgbClr val="343C3D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Mise sous contrôle &gt;&gt; futur </a:t>
            </a:r>
            <a:r>
              <a:rPr lang="fr-FR" b="0" i="0" dirty="0" err="1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developpeur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 content</a:t>
            </a:r>
          </a:p>
          <a:p>
            <a:pPr algn="l"/>
            <a:endParaRPr lang="fr-FR" b="0" i="0" dirty="0">
              <a:solidFill>
                <a:srgbClr val="343C3D"/>
              </a:solidFill>
              <a:effectLst/>
              <a:latin typeface="Source Sans Pro" panose="020B0503030403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19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Gros moyen financier</a:t>
            </a:r>
          </a:p>
          <a:p>
            <a:pPr marL="0" indent="0">
              <a:buFontTx/>
              <a:buNone/>
            </a:pP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Investissement tech, nouvelles techno</a:t>
            </a:r>
          </a:p>
          <a:p>
            <a:pPr marL="0" indent="0">
              <a:buFontTx/>
              <a:buNone/>
            </a:pPr>
            <a:endParaRPr lang="fr-FR" b="0" i="0" dirty="0">
              <a:solidFill>
                <a:srgbClr val="343C3D"/>
              </a:solidFill>
              <a:effectLst/>
              <a:latin typeface="Source Sans Pro" panose="020B0503030403020204" pitchFamily="34" charset="0"/>
            </a:endParaRPr>
          </a:p>
          <a:p>
            <a:pPr marL="0" indent="0">
              <a:buFontTx/>
              <a:buNone/>
            </a:pPr>
            <a:endParaRPr lang="fr-FR" b="0" i="0" dirty="0">
              <a:solidFill>
                <a:srgbClr val="343C3D"/>
              </a:solidFill>
              <a:effectLst/>
              <a:latin typeface="Source Sans Pro" panose="020B0503030403020204" pitchFamily="34" charset="0"/>
            </a:endParaRPr>
          </a:p>
          <a:p>
            <a:pPr marL="0" indent="0">
              <a:buFontTx/>
              <a:buNone/>
            </a:pP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Regardez ces noms d’entreprises qui s'affichent devant vous ! Elles ont toutes un point commun : ce sont des licornes ! Au départ, ces licornes faisaient rêver : des investissements massifs, du </a:t>
            </a:r>
            <a:r>
              <a:rPr lang="fr-FR" b="0" i="0" dirty="0" err="1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build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 à gogo, et des technologies de pointe qui faisaient battre le cœur de l'innovation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532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106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Pipeline CICD!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876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Stratège- tic tac…tic tac…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Tests : expert métier, test </a:t>
            </a:r>
            <a:r>
              <a:rPr lang="fr-FR" b="0" i="0" dirty="0" err="1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engineer</a:t>
            </a:r>
            <a:endParaRPr lang="fr-FR" b="0" i="0" dirty="0">
              <a:solidFill>
                <a:srgbClr val="343C3D"/>
              </a:solidFill>
              <a:effectLst/>
              <a:latin typeface="Source Sans Pro" panose="020B0503030403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206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Cible de votre application?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Valeur business: différenciant sur le marché, compétitif</a:t>
            </a:r>
          </a:p>
          <a:p>
            <a:pPr algn="l"/>
            <a:endParaRPr lang="fr-FR" b="0" i="0" dirty="0">
              <a:solidFill>
                <a:srgbClr val="343C3D"/>
              </a:solidFill>
              <a:effectLst/>
              <a:latin typeface="Source Sans Pro" panose="020B0503030403020204" pitchFamily="34" charset="0"/>
            </a:endParaRPr>
          </a:p>
          <a:p>
            <a:pPr algn="l"/>
            <a:endParaRPr lang="fr-FR" b="0" i="0" dirty="0">
              <a:solidFill>
                <a:srgbClr val="343C3D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En plus de vos compétences techniques, vous allez développer vos soft </a:t>
            </a:r>
            <a:r>
              <a:rPr lang="fr-FR" b="0" i="0" dirty="0" err="1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skills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Vous devez devenir un stratège. N'oubliez pas la deadline qui approche : tic tac... tic tac...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En mettant les mains dans votre application legacy, il vous faudra évaluer le degré d’obsolescence. Suis-je proche de la déshérence ? Est-ce rattrapable ?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Pour cela, il est crucial d'avoir une pipeline CI/CD en place. Branchez-y vos outils de sécurité et de qualité de code, comme Sonar ou </a:t>
            </a:r>
            <a:r>
              <a:rPr lang="fr-FR" b="0" i="0" dirty="0" err="1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DefectDojo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. Cela vous permettra de surveiller votre application en continu.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Ensuite, vous devrez établir une feuille de route, généralement en deux temps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111827"/>
                </a:solidFill>
                <a:effectLst/>
                <a:latin typeface="Source Sans Pro" panose="020B0503030403020204" pitchFamily="34" charset="0"/>
              </a:rPr>
              <a:t>Court terme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 : répondre à la prochaine deadline. Dans la mesure du possible on isole l’existant, on ne le touche pas si les </a:t>
            </a:r>
            <a:r>
              <a:rPr lang="fr-FR" b="0" i="0" dirty="0" err="1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modifs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 le nous permettent. On blinde notre stratégie de tests, tests unitaires et tests manuels!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111827"/>
                </a:solidFill>
                <a:effectLst/>
                <a:latin typeface="Source Sans Pro" panose="020B0503030403020204" pitchFamily="34" charset="0"/>
              </a:rPr>
              <a:t>Long terme</a:t>
            </a:r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 : préparer les investissements futurs.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Sur le long terme, il faudra décider si votre cible sera une refonte, un décommissionnement, ou un statu quo (maintenabilité).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Prenez du recul sur vos mesures. Renseignez-vous sur la stratégie d’urbanisation de votre SI pour concevoir un plan fiable et réaliste.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Mettez en perspective les risques réglementaires et légaux dans votre domaine, la stratégie d’urbanisation de votre périmètre, et la valeur business que votre application apporte.</a:t>
            </a:r>
          </a:p>
          <a:p>
            <a:pPr algn="l"/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Tous ces éléments doivent être pris en compte dans l’élaboration de votre feuille de route.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269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885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782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Fast tech c’est le fait de pousser à la surconsommation, la surproduction…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3550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je dois donc travailler sur du projet legacy</a:t>
            </a:r>
          </a:p>
          <a:p>
            <a:endParaRPr lang="fr-FR" dirty="0"/>
          </a:p>
          <a:p>
            <a:r>
              <a:rPr lang="fr-FR" dirty="0"/>
              <a:t>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581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623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86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343C3D"/>
                </a:solidFill>
                <a:effectLst/>
                <a:latin typeface="Source Sans Pro" panose="020B0503030403020204" pitchFamily="34" charset="0"/>
              </a:rPr>
              <a:t>un bon coup de legacy dans les pattes</a:t>
            </a:r>
          </a:p>
          <a:p>
            <a:endParaRPr lang="fr-FR" b="0" i="0" dirty="0">
              <a:solidFill>
                <a:srgbClr val="343C3D"/>
              </a:solidFill>
              <a:effectLst/>
              <a:latin typeface="Source Sans Pro" panose="020B0503030403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399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Apporter une nouvelle perspective</a:t>
            </a:r>
          </a:p>
          <a:p>
            <a:r>
              <a:rPr lang="fr-FR" dirty="0"/>
              <a:t>Donner l’envie…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 terme legacy dans notre quotidien ne suscite pas un intérêt positif. Synonyme de galère, on est plus enclin à le fuir. Avec ce talk, je souhaite vous donner plutôt des raisons de s’en emparer au travers de mon expérience.</a:t>
            </a:r>
          </a:p>
          <a:p>
            <a:endParaRPr lang="fr-FR" dirty="0"/>
          </a:p>
          <a:p>
            <a:r>
              <a:rPr lang="fr-FR" dirty="0"/>
              <a:t>----------------</a:t>
            </a:r>
          </a:p>
          <a:p>
            <a:endParaRPr lang="fr-FR" dirty="0"/>
          </a:p>
          <a:p>
            <a:r>
              <a:rPr lang="fr-FR" dirty="0"/>
              <a:t>!!!Afficher la problématique!!! </a:t>
            </a:r>
          </a:p>
          <a:p>
            <a:r>
              <a:rPr lang="fr-FR" dirty="0"/>
              <a:t>Ne pas rentrer trop dans le détail ici..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066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621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03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578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740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1ere : le manque de documentation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0DFBD-B611-4AE2-A37F-C166A4F55DA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49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79F3986-B340-9AE0-78E6-216CC39D58A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9918700"/>
            <a:ext cx="1155700" cy="3048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4171" y="204171"/>
            <a:ext cx="6036116" cy="9878659"/>
            <a:chOff x="0" y="0"/>
            <a:chExt cx="8048155" cy="1317154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4380" b="4380"/>
            <a:stretch>
              <a:fillRect/>
            </a:stretch>
          </p:blipFill>
          <p:spPr>
            <a:xfrm>
              <a:off x="0" y="0"/>
              <a:ext cx="8048155" cy="1317154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082638" y="6477889"/>
            <a:ext cx="9662437" cy="1256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02"/>
              </a:lnSpc>
            </a:pPr>
            <a:r>
              <a:rPr lang="en-US" sz="4100" spc="824" dirty="0" err="1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Hériter</a:t>
            </a:r>
            <a:r>
              <a:rPr lang="en-US" sz="4100" spc="824" dirty="0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 d’un legacy,</a:t>
            </a:r>
          </a:p>
          <a:p>
            <a:pPr algn="r">
              <a:lnSpc>
                <a:spcPts val="5002"/>
              </a:lnSpc>
            </a:pPr>
            <a:r>
              <a:rPr lang="en-US" sz="4100" spc="824" dirty="0" err="1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bâtir</a:t>
            </a:r>
            <a:r>
              <a:rPr lang="en-US" sz="4100" spc="824" dirty="0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 un </a:t>
            </a:r>
            <a:r>
              <a:rPr lang="en-US" sz="4100" spc="824" dirty="0" err="1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changement</a:t>
            </a:r>
            <a:endParaRPr lang="en-US" sz="4100" spc="824" dirty="0">
              <a:solidFill>
                <a:srgbClr val="222121"/>
              </a:solidFill>
              <a:latin typeface="Source Sans Pro" panose="020B0503030403020204" pitchFamily="34" charset="0"/>
              <a:ea typeface="Stinger"/>
              <a:cs typeface="Stinger"/>
              <a:sym typeface="Stinge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49925" y="3298062"/>
            <a:ext cx="13195150" cy="2680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72"/>
              </a:lnSpc>
            </a:pPr>
            <a:r>
              <a:rPr lang="en-US" sz="11500" spc="288" dirty="0" err="1">
                <a:solidFill>
                  <a:srgbClr val="80137F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Quand</a:t>
            </a:r>
            <a:r>
              <a:rPr lang="en-US" sz="11500" spc="288" dirty="0">
                <a:solidFill>
                  <a:srgbClr val="80137F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 </a:t>
            </a:r>
            <a:r>
              <a:rPr lang="en-US" sz="11500" spc="288" dirty="0" err="1">
                <a:solidFill>
                  <a:srgbClr val="80137F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une</a:t>
            </a:r>
            <a:r>
              <a:rPr lang="en-US" sz="11500" spc="288" dirty="0">
                <a:solidFill>
                  <a:srgbClr val="80137F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 </a:t>
            </a:r>
          </a:p>
          <a:p>
            <a:pPr algn="r">
              <a:lnSpc>
                <a:spcPts val="10272"/>
              </a:lnSpc>
            </a:pPr>
            <a:r>
              <a:rPr lang="en-US" sz="11500" spc="288" dirty="0" err="1">
                <a:solidFill>
                  <a:srgbClr val="80137F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licorne</a:t>
            </a:r>
            <a:r>
              <a:rPr lang="en-US" sz="11500" spc="288" dirty="0">
                <a:solidFill>
                  <a:srgbClr val="80137F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 </a:t>
            </a:r>
            <a:r>
              <a:rPr lang="en-US" sz="11500" spc="288" dirty="0" err="1">
                <a:solidFill>
                  <a:srgbClr val="80137F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trébuche</a:t>
            </a:r>
            <a:endParaRPr lang="en-US" sz="11500" spc="288" dirty="0">
              <a:solidFill>
                <a:srgbClr val="80137F"/>
              </a:solidFill>
              <a:latin typeface="Source Sans Pro Bold" panose="020B0703030403020204" pitchFamily="34" charset="0"/>
              <a:ea typeface="Source Sans Pro Bold" panose="020B0703030403020204" pitchFamily="34" charset="0"/>
              <a:cs typeface="Extenda 80 Peta"/>
              <a:sym typeface="Extenda 80 Peta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543800" y="5842634"/>
            <a:ext cx="10201275" cy="271798"/>
            <a:chOff x="0" y="-47625"/>
            <a:chExt cx="2814554" cy="930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14554" cy="45456"/>
            </a:xfrm>
            <a:custGeom>
              <a:avLst/>
              <a:gdLst/>
              <a:ahLst/>
              <a:cxnLst/>
              <a:rect l="l" t="t" r="r" b="b"/>
              <a:pathLst>
                <a:path w="2814554" h="45456">
                  <a:moveTo>
                    <a:pt x="0" y="0"/>
                  </a:moveTo>
                  <a:lnTo>
                    <a:pt x="2814554" y="0"/>
                  </a:lnTo>
                  <a:lnTo>
                    <a:pt x="2814554" y="45456"/>
                  </a:lnTo>
                  <a:lnTo>
                    <a:pt x="0" y="45456"/>
                  </a:lnTo>
                  <a:close/>
                </a:path>
              </a:pathLst>
            </a:cu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14554" cy="93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08251"/>
            <a:ext cx="18288000" cy="7778749"/>
            <a:chOff x="0" y="0"/>
            <a:chExt cx="24384000" cy="1037166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0371666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86862" y="472894"/>
            <a:ext cx="15714276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Ce qui nous </a:t>
            </a:r>
            <a:r>
              <a:rPr lang="en-US" sz="9999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inquiète</a:t>
            </a:r>
            <a:r>
              <a:rPr lang="en-US" sz="99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...</a:t>
            </a:r>
          </a:p>
        </p:txBody>
      </p:sp>
      <p:sp>
        <p:nvSpPr>
          <p:cNvPr id="4" name="AutoShape 2" descr="Manuscrit ancien | Estimation et vente de manuscrits">
            <a:extLst>
              <a:ext uri="{FF2B5EF4-FFF2-40B4-BE49-F238E27FC236}">
                <a16:creationId xmlns:a16="http://schemas.microsoft.com/office/drawing/2014/main" id="{2CF2986F-48BC-6A85-6CF5-5A1C7BAD2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C4ED92-E184-6954-ED98-EC7DA0A9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372" y="3695700"/>
            <a:ext cx="10233283" cy="57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768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08251"/>
            <a:ext cx="18288000" cy="7778749"/>
            <a:chOff x="0" y="0"/>
            <a:chExt cx="24384000" cy="1037166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0371666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86862" y="472894"/>
            <a:ext cx="15714276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Ce qui nous </a:t>
            </a:r>
            <a:r>
              <a:rPr lang="en-US" sz="9999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inquiète</a:t>
            </a:r>
            <a:r>
              <a:rPr lang="en-US" sz="99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...</a:t>
            </a:r>
          </a:p>
        </p:txBody>
      </p:sp>
      <p:pic>
        <p:nvPicPr>
          <p:cNvPr id="5122" name="Picture 2" descr="Spaghettis bolognaise rapides">
            <a:extLst>
              <a:ext uri="{FF2B5EF4-FFF2-40B4-BE49-F238E27FC236}">
                <a16:creationId xmlns:a16="http://schemas.microsoft.com/office/drawing/2014/main" id="{59D607B7-7793-FB55-1533-92284A9A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17625"/>
            <a:ext cx="8311688" cy="576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7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08251"/>
            <a:ext cx="18288000" cy="7778749"/>
            <a:chOff x="0" y="0"/>
            <a:chExt cx="24384000" cy="1037166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0371666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86862" y="472894"/>
            <a:ext cx="15714276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Ce qui nous </a:t>
            </a:r>
            <a:r>
              <a:rPr lang="en-US" sz="9999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inquiète</a:t>
            </a:r>
            <a:r>
              <a:rPr lang="en-US" sz="99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...</a:t>
            </a:r>
          </a:p>
        </p:txBody>
      </p:sp>
      <p:pic>
        <p:nvPicPr>
          <p:cNvPr id="12" name="Graphique 11" descr="Graphique à barres avec tendance à la baisse contour">
            <a:extLst>
              <a:ext uri="{FF2B5EF4-FFF2-40B4-BE49-F238E27FC236}">
                <a16:creationId xmlns:a16="http://schemas.microsoft.com/office/drawing/2014/main" id="{2FBA572A-3318-924A-42F6-2B7CAE73B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7359" y="3559175"/>
            <a:ext cx="8293281" cy="62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Freeform: Shape 820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0" name="Picture 2" descr="Licorne dessin Banque d'images noir et blanc - Page 2 - Alamy">
            <a:extLst>
              <a:ext uri="{FF2B5EF4-FFF2-40B4-BE49-F238E27FC236}">
                <a16:creationId xmlns:a16="http://schemas.microsoft.com/office/drawing/2014/main" id="{6EC57EF1-23D5-06CA-1D63-A3698B1FD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" b="9259"/>
          <a:stretch/>
        </p:blipFill>
        <p:spPr bwMode="auto">
          <a:xfrm>
            <a:off x="4572000" y="266700"/>
            <a:ext cx="8591550" cy="8839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13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70327" y="8418348"/>
            <a:ext cx="646581" cy="295002"/>
          </a:xfrm>
          <a:custGeom>
            <a:avLst/>
            <a:gdLst/>
            <a:ahLst/>
            <a:cxnLst/>
            <a:rect l="l" t="t" r="r" b="b"/>
            <a:pathLst>
              <a:path w="646581" h="295002">
                <a:moveTo>
                  <a:pt x="0" y="0"/>
                </a:moveTo>
                <a:lnTo>
                  <a:pt x="646580" y="0"/>
                </a:lnTo>
                <a:lnTo>
                  <a:pt x="646580" y="295003"/>
                </a:lnTo>
                <a:lnTo>
                  <a:pt x="0" y="295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9508867" y="0"/>
            <a:ext cx="8779133" cy="10710395"/>
          </a:xfrm>
          <a:custGeom>
            <a:avLst/>
            <a:gdLst/>
            <a:ahLst/>
            <a:cxnLst/>
            <a:rect l="l" t="t" r="r" b="b"/>
            <a:pathLst>
              <a:path w="8779133" h="10710395">
                <a:moveTo>
                  <a:pt x="0" y="0"/>
                </a:moveTo>
                <a:lnTo>
                  <a:pt x="8779133" y="0"/>
                </a:lnTo>
                <a:lnTo>
                  <a:pt x="8779133" y="10710395"/>
                </a:lnTo>
                <a:lnTo>
                  <a:pt x="0" y="10710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56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914400" y="4198612"/>
            <a:ext cx="4572000" cy="1479550"/>
            <a:chOff x="0" y="0"/>
            <a:chExt cx="1248466" cy="4261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8466" cy="426137"/>
            </a:xfrm>
            <a:custGeom>
              <a:avLst/>
              <a:gdLst/>
              <a:ahLst/>
              <a:cxnLst/>
              <a:rect l="l" t="t" r="r" b="b"/>
              <a:pathLst>
                <a:path w="1248466" h="426137">
                  <a:moveTo>
                    <a:pt x="0" y="0"/>
                  </a:moveTo>
                  <a:lnTo>
                    <a:pt x="1248466" y="0"/>
                  </a:lnTo>
                  <a:lnTo>
                    <a:pt x="1248466" y="426137"/>
                  </a:lnTo>
                  <a:lnTo>
                    <a:pt x="0" y="42613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48466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" y="5981700"/>
            <a:ext cx="6972300" cy="1479550"/>
            <a:chOff x="0" y="0"/>
            <a:chExt cx="1960121" cy="4261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0121" cy="426137"/>
            </a:xfrm>
            <a:custGeom>
              <a:avLst/>
              <a:gdLst/>
              <a:ahLst/>
              <a:cxnLst/>
              <a:rect l="l" t="t" r="r" b="b"/>
              <a:pathLst>
                <a:path w="1960121" h="426137">
                  <a:moveTo>
                    <a:pt x="0" y="0"/>
                  </a:moveTo>
                  <a:lnTo>
                    <a:pt x="1960121" y="0"/>
                  </a:lnTo>
                  <a:lnTo>
                    <a:pt x="1960121" y="426137"/>
                  </a:lnTo>
                  <a:lnTo>
                    <a:pt x="0" y="426137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960121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9649" y="2257679"/>
            <a:ext cx="7848488" cy="711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dirty="0">
                <a:solidFill>
                  <a:srgbClr val="F0F0F0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Aller </a:t>
            </a:r>
          </a:p>
          <a:p>
            <a:pPr algn="l">
              <a:lnSpc>
                <a:spcPts val="13999"/>
              </a:lnSpc>
            </a:pPr>
            <a:r>
              <a:rPr lang="en-US" sz="99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au-</a:t>
            </a:r>
            <a:r>
              <a:rPr lang="en-US" sz="9999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delà</a:t>
            </a:r>
            <a:r>
              <a:rPr lang="en-US" sz="99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 </a:t>
            </a:r>
            <a:r>
              <a:rPr lang="en-US" sz="9999" dirty="0">
                <a:solidFill>
                  <a:srgbClr val="F0F0F0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des </a:t>
            </a:r>
            <a:r>
              <a:rPr lang="en-US" sz="9999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apparences</a:t>
            </a:r>
            <a:endParaRPr lang="en-US" sz="9999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  <a:p>
            <a:pPr algn="l">
              <a:lnSpc>
                <a:spcPts val="13999"/>
              </a:lnSpc>
              <a:spcBef>
                <a:spcPct val="0"/>
              </a:spcBef>
            </a:pPr>
            <a:endParaRPr lang="en-US" sz="9999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0580" y="6729604"/>
            <a:ext cx="7038022" cy="195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spc="20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Budget </a:t>
            </a:r>
            <a:r>
              <a:rPr lang="en-US" sz="6999" spc="209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modernisation</a:t>
            </a:r>
            <a:endParaRPr lang="en-US" sz="6999" spc="209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995342" y="6232240"/>
            <a:ext cx="6444933" cy="47625"/>
            <a:chOff x="0" y="0"/>
            <a:chExt cx="1697431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7431" cy="12543"/>
            </a:xfrm>
            <a:custGeom>
              <a:avLst/>
              <a:gdLst/>
              <a:ahLst/>
              <a:cxnLst/>
              <a:rect l="l" t="t" r="r" b="b"/>
              <a:pathLst>
                <a:path w="1697431" h="12543">
                  <a:moveTo>
                    <a:pt x="0" y="0"/>
                  </a:moveTo>
                  <a:lnTo>
                    <a:pt x="1697431" y="0"/>
                  </a:lnTo>
                  <a:lnTo>
                    <a:pt x="169743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9743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9439980" cy="10287000"/>
            <a:chOff x="0" y="0"/>
            <a:chExt cx="12586640" cy="1371600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2586640" cy="13716000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10146" y="2781300"/>
            <a:ext cx="6019688" cy="3251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16700" dirty="0">
                <a:solidFill>
                  <a:srgbClr val="F0F0F0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DSI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00" y="7356441"/>
            <a:ext cx="7848488" cy="50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400" dirty="0">
                <a:solidFill>
                  <a:schemeClr val="bg1"/>
                </a:solidFill>
                <a:latin typeface="Source Sans Pro Semibold" panose="020B0603030403020204" pitchFamily="34" charset="0"/>
                <a:ea typeface="Extenda 60 Giga"/>
                <a:cs typeface="Extenda 60 Giga"/>
                <a:sym typeface="Extenda 60 Giga"/>
              </a:rPr>
              <a:t>2024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3F430F-37C8-D6EE-14BF-4CE8F000599C}"/>
              </a:ext>
            </a:extLst>
          </p:cNvPr>
          <p:cNvSpPr txBox="1"/>
          <p:nvPr/>
        </p:nvSpPr>
        <p:spPr>
          <a:xfrm>
            <a:off x="9645808" y="2612292"/>
            <a:ext cx="9144000" cy="324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13800" dirty="0">
                <a:solidFill>
                  <a:srgbClr val="670F67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+50%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cole maternelle : quels apprentissages pour votre enfant ? - mpedia.fr">
            <a:extLst>
              <a:ext uri="{FF2B5EF4-FFF2-40B4-BE49-F238E27FC236}">
                <a16:creationId xmlns:a16="http://schemas.microsoft.com/office/drawing/2014/main" id="{4F24107C-180F-7872-73A7-7DE90910FC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r="2968" b="-1"/>
          <a:stretch/>
        </p:blipFill>
        <p:spPr bwMode="auto">
          <a:xfrm>
            <a:off x="288897" y="1115170"/>
            <a:ext cx="12191999" cy="86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1892218" y="2316920"/>
            <a:ext cx="5168647" cy="22279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800" dirty="0">
                <a:solidFill>
                  <a:srgbClr val="80137F"/>
                </a:solidFill>
                <a:latin typeface="Source Sans Pro Bold" panose="020B0703030403020204" pitchFamily="34" charset="0"/>
                <a:ea typeface="Source Sans Pro Bold" panose="020B0703030403020204" pitchFamily="34" charset="0"/>
                <a:cs typeface="+mj-cs"/>
                <a:sym typeface="Extenda 80 Peta"/>
              </a:rPr>
              <a:t>Le legacy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3104" y="5216474"/>
            <a:ext cx="5851496" cy="222797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4000" spc="864" dirty="0" err="1">
                <a:latin typeface="Source Sans Pro Semibold" panose="020B0603030403020204" pitchFamily="34" charset="0"/>
                <a:ea typeface="Source Sans Pro Bold" panose="020B0703030403020204" pitchFamily="34" charset="0"/>
                <a:sym typeface="Stinger"/>
              </a:rPr>
              <a:t>est</a:t>
            </a:r>
            <a:r>
              <a:rPr lang="en-US" sz="4000" spc="864" dirty="0">
                <a:latin typeface="Source Sans Pro Semibold" panose="020B0603030403020204" pitchFamily="34" charset="0"/>
                <a:ea typeface="Source Sans Pro Bold" panose="020B0703030403020204" pitchFamily="34" charset="0"/>
                <a:sym typeface="Stinger"/>
              </a:rPr>
              <a:t> </a:t>
            </a:r>
            <a:r>
              <a:rPr lang="en-US" sz="4000" spc="864" dirty="0" err="1">
                <a:latin typeface="Source Sans Pro Semibold" panose="020B0603030403020204" pitchFamily="34" charset="0"/>
                <a:ea typeface="Source Sans Pro Bold" panose="020B0703030403020204" pitchFamily="34" charset="0"/>
                <a:sym typeface="Stinger"/>
              </a:rPr>
              <a:t>l’école</a:t>
            </a:r>
            <a:r>
              <a:rPr lang="en-US" sz="4000" spc="864" dirty="0">
                <a:latin typeface="Source Sans Pro Semibold" panose="020B0603030403020204" pitchFamily="34" charset="0"/>
                <a:ea typeface="Source Sans Pro Bold" panose="020B0703030403020204" pitchFamily="34" charset="0"/>
                <a:sym typeface="Stinger"/>
              </a:rPr>
              <a:t> de </a:t>
            </a:r>
            <a:r>
              <a:rPr lang="en-US" sz="4000" spc="864" dirty="0" err="1">
                <a:latin typeface="Source Sans Pro Semibold" panose="020B0603030403020204" pitchFamily="34" charset="0"/>
                <a:ea typeface="Source Sans Pro Bold" panose="020B0703030403020204" pitchFamily="34" charset="0"/>
                <a:sym typeface="Stinger"/>
              </a:rPr>
              <a:t>l’apprentissage</a:t>
            </a:r>
            <a:r>
              <a:rPr lang="en-US" sz="4000" spc="864" dirty="0">
                <a:latin typeface="Source Sans Pro Semibold" panose="020B0603030403020204" pitchFamily="34" charset="0"/>
                <a:ea typeface="Source Sans Pro Bold" panose="020B0703030403020204" pitchFamily="34" charset="0"/>
                <a:sym typeface="Stinger"/>
              </a:rPr>
              <a:t> </a:t>
            </a:r>
            <a:r>
              <a:rPr lang="en-US" sz="4000" spc="864" dirty="0" err="1">
                <a:latin typeface="Source Sans Pro Semibold" panose="020B0603030403020204" pitchFamily="34" charset="0"/>
                <a:ea typeface="Source Sans Pro Bold" panose="020B0703030403020204" pitchFamily="34" charset="0"/>
                <a:sym typeface="Stinger"/>
              </a:rPr>
              <a:t>accéléré</a:t>
            </a:r>
            <a:endParaRPr lang="en-US" sz="4000" spc="864" dirty="0">
              <a:latin typeface="Source Sans Pro Semibold" panose="020B0603030403020204" pitchFamily="34" charset="0"/>
              <a:ea typeface="Source Sans Pro Bold" panose="020B0703030403020204" pitchFamily="34" charset="0"/>
              <a:sym typeface="Sting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77526F-40B4-EE5E-570A-8AC3829D1CC6}"/>
              </a:ext>
            </a:extLst>
          </p:cNvPr>
          <p:cNvSpPr/>
          <p:nvPr/>
        </p:nvSpPr>
        <p:spPr>
          <a:xfrm>
            <a:off x="110452" y="1707099"/>
            <a:ext cx="17754600" cy="1277273"/>
          </a:xfrm>
          <a:prstGeom prst="rect">
            <a:avLst/>
          </a:prstGeom>
          <a:solidFill>
            <a:srgbClr val="DE2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509D6365-D7D0-0427-E11B-54997542FC38}"/>
              </a:ext>
            </a:extLst>
          </p:cNvPr>
          <p:cNvSpPr txBox="1"/>
          <p:nvPr/>
        </p:nvSpPr>
        <p:spPr>
          <a:xfrm>
            <a:off x="685800" y="1985006"/>
            <a:ext cx="15259620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46"/>
              </a:lnSpc>
            </a:pPr>
            <a:r>
              <a:rPr lang="fr-FR" sz="4300" b="1" spc="864" dirty="0">
                <a:solidFill>
                  <a:schemeClr val="bg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Comprendre l’existant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CC55A1B-C702-4716-6B57-AFAB1CD7995B}"/>
              </a:ext>
            </a:extLst>
          </p:cNvPr>
          <p:cNvSpPr txBox="1"/>
          <p:nvPr/>
        </p:nvSpPr>
        <p:spPr>
          <a:xfrm>
            <a:off x="864373" y="4175158"/>
            <a:ext cx="14441590" cy="1936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8000" dirty="0"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Retro engineering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C552CF5C-90AB-209F-B725-474247591F17}"/>
              </a:ext>
            </a:extLst>
          </p:cNvPr>
          <p:cNvSpPr txBox="1"/>
          <p:nvPr/>
        </p:nvSpPr>
        <p:spPr>
          <a:xfrm>
            <a:off x="171893" y="-703093"/>
            <a:ext cx="19011900" cy="2404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Compétences</a:t>
            </a:r>
            <a:r>
              <a:rPr lang="en-US" sz="9600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 et pratiques de dev</a:t>
            </a:r>
          </a:p>
        </p:txBody>
      </p:sp>
    </p:spTree>
    <p:extLst>
      <p:ext uri="{BB962C8B-B14F-4D97-AF65-F5344CB8AC3E}">
        <p14:creationId xmlns:p14="http://schemas.microsoft.com/office/powerpoint/2010/main" val="128201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9D4322-272A-FFA8-39F9-17B1F805CD00}"/>
              </a:ext>
            </a:extLst>
          </p:cNvPr>
          <p:cNvSpPr/>
          <p:nvPr/>
        </p:nvSpPr>
        <p:spPr>
          <a:xfrm>
            <a:off x="110452" y="1707099"/>
            <a:ext cx="17754600" cy="1277273"/>
          </a:xfrm>
          <a:prstGeom prst="rect">
            <a:avLst/>
          </a:prstGeom>
          <a:solidFill>
            <a:srgbClr val="DE2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893" y="-703093"/>
            <a:ext cx="19011900" cy="2404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Compétences</a:t>
            </a:r>
            <a:r>
              <a:rPr lang="en-US" sz="9600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 et pratiques de dev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509D6365-D7D0-0427-E11B-54997542FC38}"/>
              </a:ext>
            </a:extLst>
          </p:cNvPr>
          <p:cNvSpPr txBox="1"/>
          <p:nvPr/>
        </p:nvSpPr>
        <p:spPr>
          <a:xfrm>
            <a:off x="609600" y="2001978"/>
            <a:ext cx="15259620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46"/>
              </a:lnSpc>
            </a:pPr>
            <a:r>
              <a:rPr lang="fr-FR" sz="4300" b="1" spc="864" dirty="0">
                <a:solidFill>
                  <a:schemeClr val="bg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Comprendre l’existant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41E4FBA-8963-8073-2088-682F35F1C802}"/>
              </a:ext>
            </a:extLst>
          </p:cNvPr>
          <p:cNvSpPr txBox="1"/>
          <p:nvPr/>
        </p:nvSpPr>
        <p:spPr>
          <a:xfrm>
            <a:off x="990600" y="5274364"/>
            <a:ext cx="8300730" cy="222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6000" dirty="0"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Check Up </a:t>
            </a:r>
          </a:p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6000" dirty="0"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de </a:t>
            </a:r>
            <a:r>
              <a:rPr lang="en-US" sz="6000" dirty="0" err="1"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l’existant</a:t>
            </a:r>
            <a:endParaRPr lang="en-US" sz="6000" dirty="0"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D310D94-65A4-44D6-2F25-A51700B092D1}"/>
              </a:ext>
            </a:extLst>
          </p:cNvPr>
          <p:cNvSpPr txBox="1"/>
          <p:nvPr/>
        </p:nvSpPr>
        <p:spPr>
          <a:xfrm>
            <a:off x="8534400" y="3932475"/>
            <a:ext cx="1087517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ource Sans Pro Semibold" panose="020B0603030403020204" pitchFamily="34" charset="0"/>
              <a:buChar char="☑"/>
            </a:pPr>
            <a:r>
              <a:rPr lang="fr-FR" sz="3600" dirty="0">
                <a:latin typeface="Source Sans Pro Semibold" panose="020B0603030403020204" pitchFamily="34" charset="0"/>
              </a:rPr>
              <a:t>Code source  + Historique Git</a:t>
            </a:r>
          </a:p>
          <a:p>
            <a:pPr marL="342900" indent="-342900">
              <a:buFont typeface="Source Sans Pro Semibold" panose="020B0603030403020204" pitchFamily="34" charset="0"/>
              <a:buChar char="☑"/>
            </a:pPr>
            <a:endParaRPr lang="fr-FR" sz="3600" dirty="0">
              <a:latin typeface="Source Sans Pro Semibold" panose="020B0603030403020204" pitchFamily="34" charset="0"/>
            </a:endParaRPr>
          </a:p>
          <a:p>
            <a:pPr marL="342900" indent="-342900">
              <a:buFont typeface="Source Sans Pro Semibold" panose="020B0603030403020204" pitchFamily="34" charset="0"/>
              <a:buChar char="☑"/>
            </a:pPr>
            <a:r>
              <a:rPr lang="fr-FR" sz="3600" dirty="0">
                <a:latin typeface="Source Sans Pro Semibold" panose="020B0603030403020204" pitchFamily="34" charset="0"/>
              </a:rPr>
              <a:t>Projet qui compile</a:t>
            </a:r>
          </a:p>
          <a:p>
            <a:pPr marL="342900" indent="-342900">
              <a:buFont typeface="Source Sans Pro Semibold" panose="020B0603030403020204" pitchFamily="34" charset="0"/>
              <a:buChar char="☑"/>
            </a:pPr>
            <a:endParaRPr lang="fr-FR" sz="3600" dirty="0">
              <a:latin typeface="Source Sans Pro Semibold" panose="020B0603030403020204" pitchFamily="34" charset="0"/>
            </a:endParaRPr>
          </a:p>
          <a:p>
            <a:pPr marL="342900" indent="-342900">
              <a:buFont typeface="Source Sans Pro Semibold" panose="020B0603030403020204" pitchFamily="34" charset="0"/>
              <a:buChar char="☑"/>
            </a:pPr>
            <a:r>
              <a:rPr lang="fr-FR" sz="3600" dirty="0">
                <a:latin typeface="Source Sans Pro Semibold" panose="020B0603030403020204" pitchFamily="34" charset="0"/>
              </a:rPr>
              <a:t>Robustesse code</a:t>
            </a:r>
          </a:p>
          <a:p>
            <a:pPr marL="342900" indent="-342900">
              <a:buFont typeface="Source Sans Pro Semibold" panose="020B0603030403020204" pitchFamily="34" charset="0"/>
              <a:buChar char="☑"/>
            </a:pPr>
            <a:endParaRPr lang="fr-FR" sz="3600" dirty="0">
              <a:latin typeface="Source Sans Pro Semibold" panose="020B0603030403020204" pitchFamily="34" charset="0"/>
            </a:endParaRPr>
          </a:p>
          <a:p>
            <a:pPr marL="342900" indent="-342900">
              <a:buFont typeface="Source Sans Pro Semibold" panose="020B0603030403020204" pitchFamily="34" charset="0"/>
              <a:buChar char="☑"/>
            </a:pPr>
            <a:r>
              <a:rPr lang="fr-FR" sz="3600" dirty="0">
                <a:latin typeface="Source Sans Pro Semibold" panose="020B0603030403020204" pitchFamily="34" charset="0"/>
              </a:rPr>
              <a:t>Couverture de test</a:t>
            </a:r>
          </a:p>
          <a:p>
            <a:pPr marL="342900" indent="-342900">
              <a:buFont typeface="Source Sans Pro Semibold" panose="020B0603030403020204" pitchFamily="34" charset="0"/>
              <a:buChar char="☑"/>
            </a:pPr>
            <a:endParaRPr lang="fr-FR" sz="3600" dirty="0">
              <a:latin typeface="Source Sans Pro Semibold" panose="020B0603030403020204" pitchFamily="34" charset="0"/>
            </a:endParaRPr>
          </a:p>
          <a:p>
            <a:pPr marL="342900" indent="-342900">
              <a:buFont typeface="Source Sans Pro Semibold" panose="020B0603030403020204" pitchFamily="34" charset="0"/>
              <a:buChar char="☑"/>
            </a:pPr>
            <a:r>
              <a:rPr lang="fr-FR" sz="3600" dirty="0">
                <a:latin typeface="Source Sans Pro Semibold" panose="020B0603030403020204" pitchFamily="34" charset="0"/>
              </a:rPr>
              <a:t>Design, </a:t>
            </a:r>
            <a:r>
              <a:rPr lang="fr-FR" sz="3600" dirty="0" err="1">
                <a:latin typeface="Source Sans Pro Semibold" panose="020B0603030403020204" pitchFamily="34" charset="0"/>
              </a:rPr>
              <a:t>versionning</a:t>
            </a:r>
            <a:r>
              <a:rPr lang="fr-FR" sz="3600" dirty="0">
                <a:latin typeface="Source Sans Pro Semibold" panose="020B0603030403020204" pitchFamily="34" charset="0"/>
              </a:rPr>
              <a:t> et état des services</a:t>
            </a:r>
          </a:p>
          <a:p>
            <a:pPr marL="342900" indent="-342900">
              <a:buFont typeface="Source Sans Pro Semibold" panose="020B0603030403020204" pitchFamily="34" charset="0"/>
              <a:buChar char="☑"/>
            </a:pPr>
            <a:endParaRPr lang="fr-FR" sz="3600" dirty="0">
              <a:latin typeface="Source Sans Pro Semibold" panose="020B0603030403020204" pitchFamily="34" charset="0"/>
            </a:endParaRPr>
          </a:p>
          <a:p>
            <a:pPr marL="342900" indent="-342900">
              <a:buFont typeface="Source Sans Pro Semibold" panose="020B0603030403020204" pitchFamily="34" charset="0"/>
              <a:buChar char="☑"/>
            </a:pPr>
            <a:endParaRPr lang="fr-FR" sz="3600" dirty="0">
              <a:latin typeface="Source Sans Pro Semibold" panose="020B0603030403020204" pitchFamily="34" charset="0"/>
            </a:endParaRPr>
          </a:p>
          <a:p>
            <a:pPr marL="342900" indent="-342900">
              <a:buFont typeface="Source Sans Pro Semibold" panose="020B0603030403020204" pitchFamily="34" charset="0"/>
              <a:buChar char="☑"/>
            </a:pPr>
            <a:endParaRPr lang="fr-FR" sz="3600" dirty="0"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81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13B5A3-63EC-F093-20D4-6E490DDFBCA2}"/>
              </a:ext>
            </a:extLst>
          </p:cNvPr>
          <p:cNvSpPr/>
          <p:nvPr/>
        </p:nvSpPr>
        <p:spPr>
          <a:xfrm>
            <a:off x="110452" y="1707099"/>
            <a:ext cx="17754600" cy="1277273"/>
          </a:xfrm>
          <a:prstGeom prst="rect">
            <a:avLst/>
          </a:prstGeom>
          <a:solidFill>
            <a:srgbClr val="DE2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152400" y="-876300"/>
            <a:ext cx="19011900" cy="2353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Héritage</a:t>
            </a:r>
            <a:endParaRPr lang="en-US" sz="9600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BCC26EA0-839D-7014-86B8-A1512B41C650}"/>
              </a:ext>
            </a:extLst>
          </p:cNvPr>
          <p:cNvSpPr txBox="1"/>
          <p:nvPr/>
        </p:nvSpPr>
        <p:spPr>
          <a:xfrm>
            <a:off x="210312" y="1913116"/>
            <a:ext cx="19011900" cy="1300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46"/>
              </a:lnSpc>
            </a:pPr>
            <a:r>
              <a:rPr lang="fr-FR" sz="4000" b="1" spc="864" dirty="0">
                <a:solidFill>
                  <a:schemeClr val="bg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Pratiques Craft en action pour une base saine et stable</a:t>
            </a:r>
          </a:p>
          <a:p>
            <a:pPr>
              <a:lnSpc>
                <a:spcPts val="5246"/>
              </a:lnSpc>
            </a:pPr>
            <a:endParaRPr lang="fr-FR" sz="4000" spc="864" dirty="0">
              <a:solidFill>
                <a:srgbClr val="222121"/>
              </a:solidFill>
              <a:latin typeface="Source Sans Pro" panose="020B0503030403020204" pitchFamily="34" charset="0"/>
              <a:ea typeface="Stinger"/>
              <a:cs typeface="Stinger"/>
              <a:sym typeface="Stinger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0855BA-FAAF-4CA8-AD48-E5A0BBCDD503}"/>
              </a:ext>
            </a:extLst>
          </p:cNvPr>
          <p:cNvSpPr txBox="1"/>
          <p:nvPr/>
        </p:nvSpPr>
        <p:spPr>
          <a:xfrm>
            <a:off x="830504" y="3305981"/>
            <a:ext cx="13694775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4800" dirty="0">
              <a:latin typeface="Source Sans Pro Semibold" panose="020B0603030403020204" pitchFamily="34" charset="0"/>
            </a:endParaRPr>
          </a:p>
          <a:p>
            <a:pPr marL="685800" indent="-685800">
              <a:buFont typeface="Source Sans Pro Semibold" panose="020B0603030403020204" pitchFamily="34" charset="0"/>
              <a:buChar char="☑"/>
            </a:pPr>
            <a:r>
              <a:rPr lang="fr-FR" sz="4800" dirty="0">
                <a:latin typeface="Source Sans Pro Semibold" panose="020B0603030403020204" pitchFamily="34" charset="0"/>
              </a:rPr>
              <a:t>Mettre en place une intégration continue (CI/CD)</a:t>
            </a:r>
          </a:p>
          <a:p>
            <a:pPr marL="685800" indent="-685800">
              <a:buFont typeface="Source Sans Pro Semibold" panose="020B0603030403020204" pitchFamily="34" charset="0"/>
              <a:buChar char="☑"/>
            </a:pPr>
            <a:endParaRPr lang="fr-FR" sz="4800" dirty="0">
              <a:latin typeface="Source Sans Pro Semibold" panose="020B0603030403020204" pitchFamily="34" charset="0"/>
            </a:endParaRPr>
          </a:p>
          <a:p>
            <a:pPr marL="685800" indent="-685800">
              <a:buFont typeface="Source Sans Pro Semibold" panose="020B0603030403020204" pitchFamily="34" charset="0"/>
              <a:buChar char="☑"/>
            </a:pPr>
            <a:r>
              <a:rPr lang="fr-FR" sz="4800" dirty="0">
                <a:latin typeface="Source Sans Pro Semibold" panose="020B0603030403020204" pitchFamily="34" charset="0"/>
              </a:rPr>
              <a:t>Gérer la non-régression</a:t>
            </a:r>
          </a:p>
          <a:p>
            <a:pPr marL="685800" indent="-685800">
              <a:buFont typeface="Source Sans Pro Semibold" panose="020B0603030403020204" pitchFamily="34" charset="0"/>
              <a:buChar char="☑"/>
            </a:pPr>
            <a:endParaRPr lang="fr-FR" sz="4800" dirty="0">
              <a:latin typeface="Source Sans Pro Semibold" panose="020B0603030403020204" pitchFamily="34" charset="0"/>
            </a:endParaRPr>
          </a:p>
          <a:p>
            <a:pPr marL="685800" indent="-685800">
              <a:buFont typeface="Source Sans Pro Semibold" panose="020B0603030403020204" pitchFamily="34" charset="0"/>
              <a:buChar char="☑"/>
            </a:pPr>
            <a:r>
              <a:rPr lang="fr-FR" sz="4800" dirty="0">
                <a:latin typeface="Source Sans Pro Semibold" panose="020B0603030403020204" pitchFamily="34" charset="0"/>
              </a:rPr>
              <a:t>Muscler vos scénarios de test de bout en bout</a:t>
            </a:r>
          </a:p>
          <a:p>
            <a:pPr marL="685800" indent="-685800">
              <a:buFont typeface="Source Sans Pro Semibold" panose="020B0603030403020204" pitchFamily="34" charset="0"/>
              <a:buChar char="☑"/>
            </a:pPr>
            <a:endParaRPr lang="fr-FR" sz="4800" dirty="0">
              <a:latin typeface="Source Sans Pro Semibold" panose="020B0603030403020204" pitchFamily="34" charset="0"/>
            </a:endParaRPr>
          </a:p>
          <a:p>
            <a:pPr marL="685800" indent="-685800">
              <a:buFont typeface="Source Sans Pro Semibold" panose="020B0603030403020204" pitchFamily="34" charset="0"/>
              <a:buChar char="☑"/>
            </a:pPr>
            <a:endParaRPr lang="fr-FR" sz="4800" dirty="0"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11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73688" y="2154553"/>
            <a:ext cx="11340625" cy="76945"/>
            <a:chOff x="0" y="0"/>
            <a:chExt cx="2986831" cy="202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6831" cy="20265"/>
            </a:xfrm>
            <a:custGeom>
              <a:avLst/>
              <a:gdLst/>
              <a:ahLst/>
              <a:cxnLst/>
              <a:rect l="l" t="t" r="r" b="b"/>
              <a:pathLst>
                <a:path w="2986831" h="20265">
                  <a:moveTo>
                    <a:pt x="0" y="0"/>
                  </a:moveTo>
                  <a:lnTo>
                    <a:pt x="2986831" y="0"/>
                  </a:lnTo>
                  <a:lnTo>
                    <a:pt x="2986831" y="20265"/>
                  </a:lnTo>
                  <a:lnTo>
                    <a:pt x="0" y="20265"/>
                  </a:lnTo>
                  <a:close/>
                </a:path>
              </a:pathLst>
            </a:cu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986831" cy="67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55108" y="-38100"/>
            <a:ext cx="16230600" cy="214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40"/>
              </a:lnSpc>
              <a:spcBef>
                <a:spcPct val="0"/>
              </a:spcBef>
            </a:pPr>
            <a:r>
              <a:rPr lang="en-US" sz="10000" spc="222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Leur</a:t>
            </a:r>
            <a:r>
              <a:rPr lang="en-US" sz="10000" spc="222" dirty="0">
                <a:solidFill>
                  <a:srgbClr val="80137F"/>
                </a:solidFill>
                <a:latin typeface="Source Sans Pro Semibold" panose="020B06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 point </a:t>
            </a:r>
            <a:r>
              <a:rPr lang="en-US" sz="10000" spc="222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commun</a:t>
            </a:r>
            <a:r>
              <a:rPr lang="en-US" sz="10000" spc="222" dirty="0">
                <a:solidFill>
                  <a:srgbClr val="80137F"/>
                </a:solidFill>
                <a:latin typeface="Source Sans Pro Semibold" panose="020B06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…</a:t>
            </a:r>
          </a:p>
        </p:txBody>
      </p:sp>
      <p:sp>
        <p:nvSpPr>
          <p:cNvPr id="6" name="Freeform 6"/>
          <p:cNvSpPr/>
          <p:nvPr/>
        </p:nvSpPr>
        <p:spPr>
          <a:xfrm>
            <a:off x="1047750" y="1943100"/>
            <a:ext cx="4348321" cy="3261241"/>
          </a:xfrm>
          <a:custGeom>
            <a:avLst/>
            <a:gdLst/>
            <a:ahLst/>
            <a:cxnLst/>
            <a:rect l="l" t="t" r="r" b="b"/>
            <a:pathLst>
              <a:path w="4348321" h="3261241">
                <a:moveTo>
                  <a:pt x="0" y="0"/>
                </a:moveTo>
                <a:lnTo>
                  <a:pt x="4348321" y="0"/>
                </a:lnTo>
                <a:lnTo>
                  <a:pt x="4348321" y="3261241"/>
                </a:lnTo>
                <a:lnTo>
                  <a:pt x="0" y="3261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47750" y="4991100"/>
            <a:ext cx="3506498" cy="1179060"/>
          </a:xfrm>
          <a:custGeom>
            <a:avLst/>
            <a:gdLst/>
            <a:ahLst/>
            <a:cxnLst/>
            <a:rect l="l" t="t" r="r" b="b"/>
            <a:pathLst>
              <a:path w="3506498" h="1179060">
                <a:moveTo>
                  <a:pt x="0" y="0"/>
                </a:moveTo>
                <a:lnTo>
                  <a:pt x="3506498" y="0"/>
                </a:lnTo>
                <a:lnTo>
                  <a:pt x="3506498" y="1179060"/>
                </a:lnTo>
                <a:lnTo>
                  <a:pt x="0" y="1179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3663625" y="7048500"/>
            <a:ext cx="2711561" cy="904984"/>
          </a:xfrm>
          <a:custGeom>
            <a:avLst/>
            <a:gdLst/>
            <a:ahLst/>
            <a:cxnLst/>
            <a:rect l="l" t="t" r="r" b="b"/>
            <a:pathLst>
              <a:path w="2711561" h="904984">
                <a:moveTo>
                  <a:pt x="0" y="0"/>
                </a:moveTo>
                <a:lnTo>
                  <a:pt x="2711561" y="0"/>
                </a:lnTo>
                <a:lnTo>
                  <a:pt x="2711561" y="904984"/>
                </a:lnTo>
                <a:lnTo>
                  <a:pt x="0" y="904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184000" y="8850035"/>
            <a:ext cx="2903217" cy="816530"/>
          </a:xfrm>
          <a:custGeom>
            <a:avLst/>
            <a:gdLst/>
            <a:ahLst/>
            <a:cxnLst/>
            <a:rect l="l" t="t" r="r" b="b"/>
            <a:pathLst>
              <a:path w="2903217" h="816530">
                <a:moveTo>
                  <a:pt x="0" y="0"/>
                </a:moveTo>
                <a:lnTo>
                  <a:pt x="2903217" y="0"/>
                </a:lnTo>
                <a:lnTo>
                  <a:pt x="2903217" y="816530"/>
                </a:lnTo>
                <a:lnTo>
                  <a:pt x="0" y="816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6375186" y="5660400"/>
            <a:ext cx="3506498" cy="521592"/>
          </a:xfrm>
          <a:custGeom>
            <a:avLst/>
            <a:gdLst/>
            <a:ahLst/>
            <a:cxnLst/>
            <a:rect l="l" t="t" r="r" b="b"/>
            <a:pathLst>
              <a:path w="3506498" h="521592">
                <a:moveTo>
                  <a:pt x="0" y="0"/>
                </a:moveTo>
                <a:lnTo>
                  <a:pt x="3506498" y="0"/>
                </a:lnTo>
                <a:lnTo>
                  <a:pt x="3506498" y="521591"/>
                </a:lnTo>
                <a:lnTo>
                  <a:pt x="0" y="521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6096000" y="6975415"/>
            <a:ext cx="5018254" cy="3349685"/>
          </a:xfrm>
          <a:custGeom>
            <a:avLst/>
            <a:gdLst/>
            <a:ahLst/>
            <a:cxnLst/>
            <a:rect l="l" t="t" r="r" b="b"/>
            <a:pathLst>
              <a:path w="5018254" h="3349685">
                <a:moveTo>
                  <a:pt x="0" y="0"/>
                </a:moveTo>
                <a:lnTo>
                  <a:pt x="5018255" y="0"/>
                </a:lnTo>
                <a:lnTo>
                  <a:pt x="5018255" y="3349685"/>
                </a:lnTo>
                <a:lnTo>
                  <a:pt x="0" y="33496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6375186" y="3238500"/>
            <a:ext cx="3792199" cy="1080777"/>
          </a:xfrm>
          <a:custGeom>
            <a:avLst/>
            <a:gdLst/>
            <a:ahLst/>
            <a:cxnLst/>
            <a:rect l="l" t="t" r="r" b="b"/>
            <a:pathLst>
              <a:path w="3792199" h="1080777">
                <a:moveTo>
                  <a:pt x="0" y="0"/>
                </a:moveTo>
                <a:lnTo>
                  <a:pt x="3792200" y="0"/>
                </a:lnTo>
                <a:lnTo>
                  <a:pt x="3792200" y="1080776"/>
                </a:lnTo>
                <a:lnTo>
                  <a:pt x="0" y="10807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1926798" y="8841144"/>
            <a:ext cx="4635065" cy="834312"/>
          </a:xfrm>
          <a:custGeom>
            <a:avLst/>
            <a:gdLst/>
            <a:ahLst/>
            <a:cxnLst/>
            <a:rect l="l" t="t" r="r" b="b"/>
            <a:pathLst>
              <a:path w="4635065" h="834312">
                <a:moveTo>
                  <a:pt x="0" y="0"/>
                </a:moveTo>
                <a:lnTo>
                  <a:pt x="4635065" y="0"/>
                </a:lnTo>
                <a:lnTo>
                  <a:pt x="4635065" y="834312"/>
                </a:lnTo>
                <a:lnTo>
                  <a:pt x="0" y="834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10321127" y="6172137"/>
            <a:ext cx="3695379" cy="1986068"/>
          </a:xfrm>
          <a:custGeom>
            <a:avLst/>
            <a:gdLst/>
            <a:ahLst/>
            <a:cxnLst/>
            <a:rect l="l" t="t" r="r" b="b"/>
            <a:pathLst>
              <a:path w="3695379" h="1986068">
                <a:moveTo>
                  <a:pt x="0" y="0"/>
                </a:moveTo>
                <a:lnTo>
                  <a:pt x="3695378" y="0"/>
                </a:lnTo>
                <a:lnTo>
                  <a:pt x="3695378" y="1986068"/>
                </a:lnTo>
                <a:lnTo>
                  <a:pt x="0" y="19860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47462" b="-3860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12633584" y="2552700"/>
            <a:ext cx="4635065" cy="1633860"/>
          </a:xfrm>
          <a:custGeom>
            <a:avLst/>
            <a:gdLst/>
            <a:ahLst/>
            <a:cxnLst/>
            <a:rect l="l" t="t" r="r" b="b"/>
            <a:pathLst>
              <a:path w="4635065" h="1633860">
                <a:moveTo>
                  <a:pt x="0" y="0"/>
                </a:moveTo>
                <a:lnTo>
                  <a:pt x="4635065" y="0"/>
                </a:lnTo>
                <a:lnTo>
                  <a:pt x="4635065" y="1633861"/>
                </a:lnTo>
                <a:lnTo>
                  <a:pt x="0" y="16338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14455948" y="7009319"/>
            <a:ext cx="3145115" cy="994642"/>
          </a:xfrm>
          <a:custGeom>
            <a:avLst/>
            <a:gdLst/>
            <a:ahLst/>
            <a:cxnLst/>
            <a:rect l="l" t="t" r="r" b="b"/>
            <a:pathLst>
              <a:path w="3145115" h="994642">
                <a:moveTo>
                  <a:pt x="0" y="0"/>
                </a:moveTo>
                <a:lnTo>
                  <a:pt x="3145115" y="0"/>
                </a:lnTo>
                <a:lnTo>
                  <a:pt x="3145115" y="994643"/>
                </a:lnTo>
                <a:lnTo>
                  <a:pt x="0" y="994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11052923" y="4458483"/>
            <a:ext cx="2963582" cy="848325"/>
          </a:xfrm>
          <a:custGeom>
            <a:avLst/>
            <a:gdLst/>
            <a:ahLst/>
            <a:cxnLst/>
            <a:rect l="l" t="t" r="r" b="b"/>
            <a:pathLst>
              <a:path w="2963582" h="848325">
                <a:moveTo>
                  <a:pt x="0" y="0"/>
                </a:moveTo>
                <a:lnTo>
                  <a:pt x="2963582" y="0"/>
                </a:lnTo>
                <a:lnTo>
                  <a:pt x="2963582" y="848325"/>
                </a:lnTo>
                <a:lnTo>
                  <a:pt x="0" y="848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Freeform 18"/>
          <p:cNvSpPr/>
          <p:nvPr/>
        </p:nvSpPr>
        <p:spPr>
          <a:xfrm>
            <a:off x="14890380" y="5525808"/>
            <a:ext cx="2378269" cy="790774"/>
          </a:xfrm>
          <a:custGeom>
            <a:avLst/>
            <a:gdLst/>
            <a:ahLst/>
            <a:cxnLst/>
            <a:rect l="l" t="t" r="r" b="b"/>
            <a:pathLst>
              <a:path w="2378269" h="790774">
                <a:moveTo>
                  <a:pt x="0" y="0"/>
                </a:moveTo>
                <a:lnTo>
                  <a:pt x="2378269" y="0"/>
                </a:lnTo>
                <a:lnTo>
                  <a:pt x="2378269" y="790774"/>
                </a:lnTo>
                <a:lnTo>
                  <a:pt x="0" y="7907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381000" y="-736730"/>
            <a:ext cx="19011900" cy="2353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Stratégie</a:t>
            </a:r>
            <a:endParaRPr lang="en-US" sz="9600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2C954-6C1B-5EA1-712A-F2A36B9EB402}"/>
              </a:ext>
            </a:extLst>
          </p:cNvPr>
          <p:cNvSpPr/>
          <p:nvPr/>
        </p:nvSpPr>
        <p:spPr>
          <a:xfrm>
            <a:off x="110452" y="1707099"/>
            <a:ext cx="17754600" cy="1277273"/>
          </a:xfrm>
          <a:prstGeom prst="rect">
            <a:avLst/>
          </a:prstGeom>
          <a:solidFill>
            <a:srgbClr val="DE2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1BE798A5-AA86-6949-8DEA-2CF4EB28DD12}"/>
              </a:ext>
            </a:extLst>
          </p:cNvPr>
          <p:cNvSpPr txBox="1"/>
          <p:nvPr/>
        </p:nvSpPr>
        <p:spPr>
          <a:xfrm>
            <a:off x="525705" y="1866900"/>
            <a:ext cx="16924095" cy="636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46"/>
              </a:lnSpc>
            </a:pPr>
            <a:r>
              <a:rPr lang="fr-FR" sz="4300" b="1" spc="864" dirty="0">
                <a:solidFill>
                  <a:schemeClr val="bg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Construire</a:t>
            </a:r>
            <a:r>
              <a:rPr lang="fr-FR" sz="4300" b="1" spc="864" dirty="0">
                <a:solidFill>
                  <a:schemeClr val="bg1"/>
                </a:solidFill>
                <a:latin typeface="Stinger"/>
                <a:ea typeface="Stinger"/>
                <a:cs typeface="Stinger"/>
                <a:sym typeface="Stinger"/>
              </a:rPr>
              <a:t> une feuille de route</a:t>
            </a:r>
          </a:p>
        </p:txBody>
      </p:sp>
    </p:spTree>
    <p:extLst>
      <p:ext uri="{BB962C8B-B14F-4D97-AF65-F5344CB8AC3E}">
        <p14:creationId xmlns:p14="http://schemas.microsoft.com/office/powerpoint/2010/main" val="1065855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381000" y="-736730"/>
            <a:ext cx="19011900" cy="2353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Stratégie</a:t>
            </a:r>
            <a:endParaRPr lang="en-US" sz="9600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pic>
        <p:nvPicPr>
          <p:cNvPr id="3074" name="Picture 2" descr="SonarQube - Eclipsepedia">
            <a:extLst>
              <a:ext uri="{FF2B5EF4-FFF2-40B4-BE49-F238E27FC236}">
                <a16:creationId xmlns:a16="http://schemas.microsoft.com/office/drawing/2014/main" id="{78874234-E048-1942-0416-2CE8C5326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0" y="6802578"/>
            <a:ext cx="41719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0E07C351-2656-C75D-153A-ACBD5C87D7BE}"/>
              </a:ext>
            </a:extLst>
          </p:cNvPr>
          <p:cNvSpPr txBox="1"/>
          <p:nvPr/>
        </p:nvSpPr>
        <p:spPr>
          <a:xfrm>
            <a:off x="851769" y="3774476"/>
            <a:ext cx="14441590" cy="1936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8000" dirty="0" err="1"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Mesurer</a:t>
            </a:r>
            <a:endParaRPr lang="en-US" sz="8000" dirty="0"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pic>
        <p:nvPicPr>
          <p:cNvPr id="2050" name="Picture 2" descr="Résultat d’images pour checkmarx">
            <a:extLst>
              <a:ext uri="{FF2B5EF4-FFF2-40B4-BE49-F238E27FC236}">
                <a16:creationId xmlns:a16="http://schemas.microsoft.com/office/drawing/2014/main" id="{6980692C-0287-D9C9-CF70-43D31937E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6062302"/>
            <a:ext cx="3363037" cy="241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FB809-BB6F-E121-49D8-464DD34D09F7}"/>
              </a:ext>
            </a:extLst>
          </p:cNvPr>
          <p:cNvSpPr/>
          <p:nvPr/>
        </p:nvSpPr>
        <p:spPr>
          <a:xfrm>
            <a:off x="110452" y="1707099"/>
            <a:ext cx="17754600" cy="1277273"/>
          </a:xfrm>
          <a:prstGeom prst="rect">
            <a:avLst/>
          </a:prstGeom>
          <a:solidFill>
            <a:srgbClr val="DE2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9F5BEC72-F4A7-DDDC-ACA7-D50AC9CB8874}"/>
              </a:ext>
            </a:extLst>
          </p:cNvPr>
          <p:cNvSpPr txBox="1"/>
          <p:nvPr/>
        </p:nvSpPr>
        <p:spPr>
          <a:xfrm>
            <a:off x="525705" y="1866900"/>
            <a:ext cx="16924095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46"/>
              </a:lnSpc>
            </a:pPr>
            <a:r>
              <a:rPr lang="fr-FR" sz="4300" b="1" spc="864" dirty="0">
                <a:solidFill>
                  <a:schemeClr val="bg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Construire une feuille de route</a:t>
            </a:r>
          </a:p>
        </p:txBody>
      </p:sp>
    </p:spTree>
    <p:extLst>
      <p:ext uri="{BB962C8B-B14F-4D97-AF65-F5344CB8AC3E}">
        <p14:creationId xmlns:p14="http://schemas.microsoft.com/office/powerpoint/2010/main" val="3326393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381000" y="-736730"/>
            <a:ext cx="19011900" cy="2353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Stratégie</a:t>
            </a:r>
            <a:endParaRPr lang="en-US" sz="9600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F0DDDF11-3382-8B40-51DA-D539D521DBF2}"/>
              </a:ext>
            </a:extLst>
          </p:cNvPr>
          <p:cNvSpPr txBox="1"/>
          <p:nvPr/>
        </p:nvSpPr>
        <p:spPr>
          <a:xfrm>
            <a:off x="0" y="4880673"/>
            <a:ext cx="6629400" cy="1883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highlight>
                  <a:srgbClr val="800080"/>
                </a:highlight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Court </a:t>
            </a:r>
            <a:r>
              <a:rPr lang="en-US" sz="8000" dirty="0" err="1">
                <a:solidFill>
                  <a:schemeClr val="bg1"/>
                </a:solidFill>
                <a:highlight>
                  <a:srgbClr val="800080"/>
                </a:highlight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terme</a:t>
            </a:r>
            <a:endParaRPr lang="en-US" sz="8000" dirty="0">
              <a:solidFill>
                <a:schemeClr val="bg1"/>
              </a:solidFill>
              <a:highlight>
                <a:srgbClr val="800080"/>
              </a:highlight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668BCD7-4C85-7F57-B025-33BE5F2C4CA8}"/>
              </a:ext>
            </a:extLst>
          </p:cNvPr>
          <p:cNvSpPr txBox="1"/>
          <p:nvPr/>
        </p:nvSpPr>
        <p:spPr>
          <a:xfrm>
            <a:off x="6705600" y="4067381"/>
            <a:ext cx="11811000" cy="370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Source Sans Pro Semibold" panose="020B0603030403020204" pitchFamily="34" charset="0"/>
              <a:buChar char="☑"/>
            </a:pPr>
            <a:r>
              <a:rPr lang="fr-FR" sz="5400" dirty="0">
                <a:solidFill>
                  <a:srgbClr val="80137F"/>
                </a:solidFill>
                <a:latin typeface="Source Sans Pro Semibold" panose="020B0603030403020204" pitchFamily="34" charset="0"/>
              </a:rPr>
              <a:t>prérequis : mettre sous contrôle</a:t>
            </a:r>
          </a:p>
          <a:p>
            <a:pPr marL="571500" indent="-571500">
              <a:lnSpc>
                <a:spcPct val="150000"/>
              </a:lnSpc>
              <a:buFont typeface="Source Sans Pro Semibold" panose="020B0603030403020204" pitchFamily="34" charset="0"/>
              <a:buChar char="☑"/>
            </a:pPr>
            <a:r>
              <a:rPr lang="fr-FR" sz="5400" dirty="0">
                <a:solidFill>
                  <a:srgbClr val="80137F"/>
                </a:solidFill>
                <a:latin typeface="Source Sans Pro Semibold" panose="020B0603030403020204" pitchFamily="34" charset="0"/>
              </a:rPr>
              <a:t>Isoler l’existant</a:t>
            </a:r>
          </a:p>
          <a:p>
            <a:pPr marL="571500" indent="-571500">
              <a:lnSpc>
                <a:spcPct val="150000"/>
              </a:lnSpc>
              <a:buFont typeface="Source Sans Pro Semibold" panose="020B0603030403020204" pitchFamily="34" charset="0"/>
              <a:buChar char="☑"/>
            </a:pPr>
            <a:r>
              <a:rPr lang="fr-FR" sz="5400" dirty="0">
                <a:solidFill>
                  <a:srgbClr val="80137F"/>
                </a:solidFill>
                <a:latin typeface="Source Sans Pro Semibold" panose="020B0603030403020204" pitchFamily="34" charset="0"/>
              </a:rPr>
              <a:t>Renforcer les tests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0DA76A-C158-2196-69F5-E901E8A9D250}"/>
              </a:ext>
            </a:extLst>
          </p:cNvPr>
          <p:cNvSpPr/>
          <p:nvPr/>
        </p:nvSpPr>
        <p:spPr>
          <a:xfrm>
            <a:off x="110452" y="1707099"/>
            <a:ext cx="17754600" cy="1277273"/>
          </a:xfrm>
          <a:prstGeom prst="rect">
            <a:avLst/>
          </a:prstGeom>
          <a:solidFill>
            <a:srgbClr val="DE2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73B483F-BBB9-AF8A-92BC-02C9F23D45B5}"/>
              </a:ext>
            </a:extLst>
          </p:cNvPr>
          <p:cNvSpPr txBox="1"/>
          <p:nvPr/>
        </p:nvSpPr>
        <p:spPr>
          <a:xfrm>
            <a:off x="525705" y="1866900"/>
            <a:ext cx="16924095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46"/>
              </a:lnSpc>
            </a:pPr>
            <a:r>
              <a:rPr lang="fr-FR" sz="4300" b="1" spc="864" dirty="0">
                <a:solidFill>
                  <a:schemeClr val="bg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Construire une feuille de route</a:t>
            </a:r>
          </a:p>
        </p:txBody>
      </p:sp>
    </p:spTree>
    <p:extLst>
      <p:ext uri="{BB962C8B-B14F-4D97-AF65-F5344CB8AC3E}">
        <p14:creationId xmlns:p14="http://schemas.microsoft.com/office/powerpoint/2010/main" val="266792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381000" y="-736730"/>
            <a:ext cx="19011900" cy="2353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Stratégie</a:t>
            </a:r>
            <a:endParaRPr lang="en-US" sz="9600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D5E66660-2B40-2B50-839E-7534965CE883}"/>
              </a:ext>
            </a:extLst>
          </p:cNvPr>
          <p:cNvSpPr txBox="1"/>
          <p:nvPr/>
        </p:nvSpPr>
        <p:spPr>
          <a:xfrm>
            <a:off x="121338" y="5050195"/>
            <a:ext cx="6629400" cy="1936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bg1"/>
                </a:solidFill>
                <a:highlight>
                  <a:srgbClr val="800080"/>
                </a:highlight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Long </a:t>
            </a:r>
            <a:r>
              <a:rPr lang="en-US" sz="8000" b="1" dirty="0" err="1">
                <a:solidFill>
                  <a:schemeClr val="bg1"/>
                </a:solidFill>
                <a:highlight>
                  <a:srgbClr val="800080"/>
                </a:highlight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terme</a:t>
            </a:r>
            <a:endParaRPr lang="en-US" sz="8000" b="1" dirty="0">
              <a:solidFill>
                <a:schemeClr val="bg1"/>
              </a:solidFill>
              <a:highlight>
                <a:srgbClr val="800080"/>
              </a:highlight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A0D5488F-565A-A2EF-DEE2-8E7D5E39A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68345"/>
              </p:ext>
            </p:extLst>
          </p:nvPr>
        </p:nvGraphicFramePr>
        <p:xfrm>
          <a:off x="3619500" y="2880368"/>
          <a:ext cx="13030200" cy="6673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AAEA461F-169B-8890-27E8-FE9ED873FE94}"/>
              </a:ext>
            </a:extLst>
          </p:cNvPr>
          <p:cNvSpPr txBox="1"/>
          <p:nvPr/>
        </p:nvSpPr>
        <p:spPr>
          <a:xfrm>
            <a:off x="8174453" y="4533900"/>
            <a:ext cx="4148893" cy="2969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3200" dirty="0">
                <a:solidFill>
                  <a:srgbClr val="DE22DE"/>
                </a:solidFill>
                <a:latin typeface="Source Sans Pro Semibold" panose="020B0603030403020204" pitchFamily="34" charset="0"/>
              </a:rPr>
              <a:t> Refonte, </a:t>
            </a:r>
          </a:p>
          <a:p>
            <a:pPr algn="ctr">
              <a:lnSpc>
                <a:spcPct val="150000"/>
              </a:lnSpc>
            </a:pPr>
            <a:r>
              <a:rPr lang="fr-FR" sz="3200" dirty="0">
                <a:solidFill>
                  <a:srgbClr val="DE22DE"/>
                </a:solidFill>
                <a:latin typeface="Source Sans Pro Semibold" panose="020B0603030403020204" pitchFamily="34" charset="0"/>
              </a:rPr>
              <a:t>Maintenabilité</a:t>
            </a:r>
          </a:p>
          <a:p>
            <a:pPr algn="ctr">
              <a:lnSpc>
                <a:spcPct val="150000"/>
              </a:lnSpc>
            </a:pPr>
            <a:r>
              <a:rPr lang="fr-FR" sz="3200" dirty="0">
                <a:solidFill>
                  <a:srgbClr val="DE22DE"/>
                </a:solidFill>
                <a:latin typeface="Source Sans Pro Semibold" panose="020B0603030403020204" pitchFamily="34" charset="0"/>
              </a:rPr>
              <a:t> ou </a:t>
            </a:r>
          </a:p>
          <a:p>
            <a:pPr algn="ctr">
              <a:lnSpc>
                <a:spcPct val="150000"/>
              </a:lnSpc>
            </a:pPr>
            <a:r>
              <a:rPr lang="fr-FR" sz="3200" dirty="0">
                <a:solidFill>
                  <a:srgbClr val="DE22DE"/>
                </a:solidFill>
                <a:latin typeface="Source Sans Pro Semibold" panose="020B0603030403020204" pitchFamily="34" charset="0"/>
              </a:rPr>
              <a:t>Décommissionnement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46CEE-36FD-4CD0-5FD5-7354FEA3E9CA}"/>
              </a:ext>
            </a:extLst>
          </p:cNvPr>
          <p:cNvSpPr/>
          <p:nvPr/>
        </p:nvSpPr>
        <p:spPr>
          <a:xfrm>
            <a:off x="110452" y="1707099"/>
            <a:ext cx="17754600" cy="1277273"/>
          </a:xfrm>
          <a:prstGeom prst="rect">
            <a:avLst/>
          </a:prstGeom>
          <a:solidFill>
            <a:srgbClr val="DE2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377C5B57-7BD4-01B1-ABC7-6AE6294ABEDB}"/>
              </a:ext>
            </a:extLst>
          </p:cNvPr>
          <p:cNvSpPr txBox="1"/>
          <p:nvPr/>
        </p:nvSpPr>
        <p:spPr>
          <a:xfrm>
            <a:off x="525705" y="1866900"/>
            <a:ext cx="16924095" cy="64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46"/>
              </a:lnSpc>
            </a:pPr>
            <a:r>
              <a:rPr lang="fr-FR" sz="4300" b="1" spc="864" dirty="0">
                <a:solidFill>
                  <a:schemeClr val="bg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Construire une feuille de route</a:t>
            </a:r>
          </a:p>
        </p:txBody>
      </p:sp>
    </p:spTree>
    <p:extLst>
      <p:ext uri="{BB962C8B-B14F-4D97-AF65-F5344CB8AC3E}">
        <p14:creationId xmlns:p14="http://schemas.microsoft.com/office/powerpoint/2010/main" val="31816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457200" y="-597008"/>
            <a:ext cx="10718306" cy="2353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0000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Influence</a:t>
            </a:r>
            <a:endParaRPr lang="en-US" sz="12000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34ACBC-42C8-77BF-7CCD-475E6883FE70}"/>
              </a:ext>
            </a:extLst>
          </p:cNvPr>
          <p:cNvSpPr/>
          <p:nvPr/>
        </p:nvSpPr>
        <p:spPr>
          <a:xfrm>
            <a:off x="110452" y="1707099"/>
            <a:ext cx="17754600" cy="1277273"/>
          </a:xfrm>
          <a:prstGeom prst="rect">
            <a:avLst/>
          </a:prstGeom>
          <a:solidFill>
            <a:srgbClr val="DE2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16D08E39-E4DA-6C02-BBA9-358EA8884ED0}"/>
              </a:ext>
            </a:extLst>
          </p:cNvPr>
          <p:cNvSpPr txBox="1"/>
          <p:nvPr/>
        </p:nvSpPr>
        <p:spPr>
          <a:xfrm>
            <a:off x="525705" y="1866900"/>
            <a:ext cx="16924095" cy="1310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46"/>
              </a:lnSpc>
            </a:pPr>
            <a:r>
              <a:rPr lang="fr-FR" sz="4300" b="1" spc="864" dirty="0">
                <a:solidFill>
                  <a:schemeClr val="bg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Embarquer, impacter</a:t>
            </a:r>
          </a:p>
          <a:p>
            <a:pPr>
              <a:lnSpc>
                <a:spcPts val="5246"/>
              </a:lnSpc>
            </a:pPr>
            <a:endParaRPr lang="fr-FR" sz="4300" b="1" spc="864" dirty="0">
              <a:solidFill>
                <a:schemeClr val="bg1"/>
              </a:solidFill>
              <a:latin typeface="Source Sans Pro" panose="020B0503030403020204" pitchFamily="34" charset="0"/>
              <a:ea typeface="Stinger"/>
              <a:cs typeface="Stinger"/>
              <a:sym typeface="Stinger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5CE72AC-7874-6203-6C7E-F9033BD72D6B}"/>
              </a:ext>
            </a:extLst>
          </p:cNvPr>
          <p:cNvSpPr txBox="1"/>
          <p:nvPr/>
        </p:nvSpPr>
        <p:spPr>
          <a:xfrm>
            <a:off x="7162800" y="3870073"/>
            <a:ext cx="579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ource Sans Pro Semibold" panose="020B0603030403020204" pitchFamily="34" charset="0"/>
              </a:rPr>
              <a:t>Evolution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827448-3505-1F01-3469-BF07647EED37}"/>
              </a:ext>
            </a:extLst>
          </p:cNvPr>
          <p:cNvSpPr txBox="1"/>
          <p:nvPr/>
        </p:nvSpPr>
        <p:spPr>
          <a:xfrm>
            <a:off x="2441449" y="7523658"/>
            <a:ext cx="57912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ource Sans Pro Semibold" panose="020B0603030403020204" pitchFamily="34" charset="0"/>
              </a:rPr>
              <a:t>Maintenance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E9F4227-1C96-932B-CB5F-111C45025767}"/>
              </a:ext>
            </a:extLst>
          </p:cNvPr>
          <p:cNvSpPr txBox="1"/>
          <p:nvPr/>
        </p:nvSpPr>
        <p:spPr>
          <a:xfrm>
            <a:off x="10896600" y="7523658"/>
            <a:ext cx="579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ource Sans Pro Semibold" panose="020B0603030403020204" pitchFamily="34" charset="0"/>
              </a:rPr>
              <a:t>Infra (</a:t>
            </a:r>
            <a:r>
              <a:rPr lang="fr-FR" sz="4400" dirty="0" err="1">
                <a:latin typeface="Source Sans Pro Semibold" panose="020B0603030403020204" pitchFamily="34" charset="0"/>
              </a:rPr>
              <a:t>finops</a:t>
            </a:r>
            <a:r>
              <a:rPr lang="fr-FR" sz="4400" dirty="0">
                <a:latin typeface="Source Sans Pro Semibold" panose="020B0603030403020204" pitchFamily="34" charset="0"/>
              </a:rPr>
              <a:t>)</a:t>
            </a:r>
          </a:p>
        </p:txBody>
      </p:sp>
      <p:sp>
        <p:nvSpPr>
          <p:cNvPr id="2" name="Triangle isocèle 1">
            <a:extLst>
              <a:ext uri="{FF2B5EF4-FFF2-40B4-BE49-F238E27FC236}">
                <a16:creationId xmlns:a16="http://schemas.microsoft.com/office/drawing/2014/main" id="{896432FD-4E69-AC36-31FB-E1B016A217AA}"/>
              </a:ext>
            </a:extLst>
          </p:cNvPr>
          <p:cNvSpPr/>
          <p:nvPr/>
        </p:nvSpPr>
        <p:spPr>
          <a:xfrm>
            <a:off x="5949696" y="4776065"/>
            <a:ext cx="4565906" cy="3132314"/>
          </a:xfrm>
          <a:prstGeom prst="triangle">
            <a:avLst/>
          </a:prstGeom>
          <a:solidFill>
            <a:srgbClr val="DE2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613995A-760E-CB36-9F30-103AA721EDCE}"/>
              </a:ext>
            </a:extLst>
          </p:cNvPr>
          <p:cNvGrpSpPr/>
          <p:nvPr/>
        </p:nvGrpSpPr>
        <p:grpSpPr>
          <a:xfrm>
            <a:off x="6772422" y="5116033"/>
            <a:ext cx="2920454" cy="2920454"/>
            <a:chOff x="8108527" y="185118"/>
            <a:chExt cx="2920454" cy="29204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DAF81F-C775-F999-3B4E-174E5BEFEFBD}"/>
                </a:ext>
              </a:extLst>
            </p:cNvPr>
            <p:cNvSpPr/>
            <p:nvPr/>
          </p:nvSpPr>
          <p:spPr>
            <a:xfrm>
              <a:off x="8108527" y="185118"/>
              <a:ext cx="2920454" cy="292045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>
                <a:solidFill>
                  <a:schemeClr val="bg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419E3A9-4489-0365-D586-166FC38166B8}"/>
                </a:ext>
              </a:extLst>
            </p:cNvPr>
            <p:cNvSpPr txBox="1"/>
            <p:nvPr/>
          </p:nvSpPr>
          <p:spPr>
            <a:xfrm>
              <a:off x="8108527" y="185118"/>
              <a:ext cx="2920454" cy="29204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450" tIns="44450" rIns="44450" bIns="4445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500" b="1" kern="1200" dirty="0">
                  <a:solidFill>
                    <a:schemeClr val="bg1"/>
                  </a:solidFill>
                  <a:latin typeface="Source Sans Pro" panose="020B0503030403020204" pitchFamily="34" charset="0"/>
                </a:rPr>
                <a:t>Valeur business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707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457200" y="-597008"/>
            <a:ext cx="10718306" cy="2353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0000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Influence</a:t>
            </a:r>
            <a:endParaRPr lang="en-US" sz="12000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827448-3505-1F01-3469-BF07647EED37}"/>
              </a:ext>
            </a:extLst>
          </p:cNvPr>
          <p:cNvSpPr txBox="1"/>
          <p:nvPr/>
        </p:nvSpPr>
        <p:spPr>
          <a:xfrm>
            <a:off x="1253452" y="4720332"/>
            <a:ext cx="3470948" cy="2454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5400" dirty="0">
                <a:solidFill>
                  <a:srgbClr val="80137F"/>
                </a:solidFill>
                <a:latin typeface="Source Sans Pro Semibold" panose="020B0603030403020204" pitchFamily="34" charset="0"/>
              </a:rPr>
              <a:t>Roadmap </a:t>
            </a:r>
          </a:p>
          <a:p>
            <a:pPr algn="ctr">
              <a:lnSpc>
                <a:spcPct val="150000"/>
              </a:lnSpc>
            </a:pPr>
            <a:r>
              <a:rPr lang="fr-FR" sz="5400" dirty="0">
                <a:solidFill>
                  <a:srgbClr val="80137F"/>
                </a:solidFill>
                <a:latin typeface="Source Sans Pro Semibold" panose="020B0603030403020204" pitchFamily="34" charset="0"/>
              </a:rPr>
              <a:t>Equipe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0D6215-4110-B74B-9C9F-245F56C458A1}"/>
              </a:ext>
            </a:extLst>
          </p:cNvPr>
          <p:cNvSpPr/>
          <p:nvPr/>
        </p:nvSpPr>
        <p:spPr>
          <a:xfrm>
            <a:off x="110452" y="1707099"/>
            <a:ext cx="17754600" cy="1277273"/>
          </a:xfrm>
          <a:prstGeom prst="rect">
            <a:avLst/>
          </a:prstGeom>
          <a:solidFill>
            <a:srgbClr val="DE2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D60F446B-510A-6E4E-68ED-00743AC57F36}"/>
              </a:ext>
            </a:extLst>
          </p:cNvPr>
          <p:cNvSpPr txBox="1"/>
          <p:nvPr/>
        </p:nvSpPr>
        <p:spPr>
          <a:xfrm>
            <a:off x="525705" y="1866900"/>
            <a:ext cx="16924095" cy="1310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46"/>
              </a:lnSpc>
            </a:pPr>
            <a:r>
              <a:rPr lang="fr-FR" sz="4300" b="1" spc="864" dirty="0">
                <a:solidFill>
                  <a:schemeClr val="bg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Embarquer, impacter</a:t>
            </a:r>
          </a:p>
          <a:p>
            <a:pPr>
              <a:lnSpc>
                <a:spcPts val="5246"/>
              </a:lnSpc>
            </a:pPr>
            <a:endParaRPr lang="fr-FR" sz="4300" b="1" spc="864" dirty="0">
              <a:solidFill>
                <a:schemeClr val="bg1"/>
              </a:solidFill>
              <a:latin typeface="Source Sans Pro" panose="020B0503030403020204" pitchFamily="34" charset="0"/>
              <a:ea typeface="Stinger"/>
              <a:cs typeface="Stinger"/>
              <a:sym typeface="Stinger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A93FA0A-0A1D-F219-5A7F-560690ABEEA5}"/>
              </a:ext>
            </a:extLst>
          </p:cNvPr>
          <p:cNvSpPr txBox="1"/>
          <p:nvPr/>
        </p:nvSpPr>
        <p:spPr>
          <a:xfrm>
            <a:off x="7460166" y="4400266"/>
            <a:ext cx="1554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srgbClr val="80137F"/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 Roadmap fonctionnelle 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1ED104-DB8B-CA21-C5DE-DCCB27B730D0}"/>
              </a:ext>
            </a:extLst>
          </p:cNvPr>
          <p:cNvSpPr txBox="1"/>
          <p:nvPr/>
        </p:nvSpPr>
        <p:spPr>
          <a:xfrm>
            <a:off x="7620000" y="6847498"/>
            <a:ext cx="1554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srgbClr val="80137F"/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Roadmap technique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2EE515-7966-FA17-8B73-4CEA62B71886}"/>
              </a:ext>
            </a:extLst>
          </p:cNvPr>
          <p:cNvSpPr txBox="1"/>
          <p:nvPr/>
        </p:nvSpPr>
        <p:spPr>
          <a:xfrm>
            <a:off x="10668000" y="5485734"/>
            <a:ext cx="1554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srgbClr val="80137F"/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+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46B94F-9CD9-B920-4E51-09C1FA99C88F}"/>
              </a:ext>
            </a:extLst>
          </p:cNvPr>
          <p:cNvSpPr txBox="1"/>
          <p:nvPr/>
        </p:nvSpPr>
        <p:spPr>
          <a:xfrm>
            <a:off x="6019800" y="5576535"/>
            <a:ext cx="1554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srgbClr val="80137F"/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=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29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0"/>
            <a:ext cx="9439980" cy="10287000"/>
            <a:chOff x="0" y="0"/>
            <a:chExt cx="12586640" cy="1371600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2586640" cy="13716000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26720" y="3266479"/>
            <a:ext cx="7433854" cy="3754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  <a:spcBef>
                <a:spcPct val="0"/>
              </a:spcBef>
            </a:pPr>
            <a:r>
              <a:rPr lang="en-US" sz="11600" dirty="0">
                <a:solidFill>
                  <a:srgbClr val="F0F0F0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Fast Fashion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3F430F-37C8-D6EE-14BF-4CE8F000599C}"/>
              </a:ext>
            </a:extLst>
          </p:cNvPr>
          <p:cNvSpPr txBox="1"/>
          <p:nvPr/>
        </p:nvSpPr>
        <p:spPr>
          <a:xfrm>
            <a:off x="9144000" y="3216978"/>
            <a:ext cx="9144000" cy="3853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5000"/>
              </a:lnSpc>
              <a:spcBef>
                <a:spcPct val="0"/>
              </a:spcBef>
            </a:pPr>
            <a:r>
              <a:rPr lang="en-US" sz="11800" dirty="0">
                <a:solidFill>
                  <a:srgbClr val="670F67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Fast</a:t>
            </a:r>
          </a:p>
          <a:p>
            <a:pPr algn="ctr">
              <a:lnSpc>
                <a:spcPts val="15000"/>
              </a:lnSpc>
              <a:spcBef>
                <a:spcPct val="0"/>
              </a:spcBef>
            </a:pPr>
            <a:r>
              <a:rPr lang="en-US" sz="11800" dirty="0">
                <a:solidFill>
                  <a:srgbClr val="670F67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 Tech</a:t>
            </a:r>
          </a:p>
        </p:txBody>
      </p:sp>
    </p:spTree>
    <p:extLst>
      <p:ext uri="{BB962C8B-B14F-4D97-AF65-F5344CB8AC3E}">
        <p14:creationId xmlns:p14="http://schemas.microsoft.com/office/powerpoint/2010/main" val="2907221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>
            <a:extLst>
              <a:ext uri="{FF2B5EF4-FFF2-40B4-BE49-F238E27FC236}">
                <a16:creationId xmlns:a16="http://schemas.microsoft.com/office/drawing/2014/main" id="{7F42E659-7638-315E-FEDE-F9EEA8EE47EA}"/>
              </a:ext>
            </a:extLst>
          </p:cNvPr>
          <p:cNvSpPr/>
          <p:nvPr/>
        </p:nvSpPr>
        <p:spPr>
          <a:xfrm>
            <a:off x="10439400" y="1303692"/>
            <a:ext cx="7848600" cy="8983308"/>
          </a:xfrm>
          <a:prstGeom prst="rect">
            <a:avLst/>
          </a:prstGeom>
          <a:solidFill>
            <a:srgbClr val="80137F"/>
          </a:solidFill>
        </p:spPr>
        <p:txBody>
          <a:bodyPr/>
          <a:lstStyle/>
          <a:p>
            <a:endParaRPr lang="fr-FR">
              <a:solidFill>
                <a:srgbClr val="E2B2B0"/>
              </a:solidFill>
            </a:endParaRP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D5A96257-366C-FA64-14B5-B285EBE64E83}"/>
              </a:ext>
            </a:extLst>
          </p:cNvPr>
          <p:cNvSpPr/>
          <p:nvPr/>
        </p:nvSpPr>
        <p:spPr>
          <a:xfrm>
            <a:off x="0" y="1303692"/>
            <a:ext cx="10638326" cy="8877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E636E43-78F0-8B0C-4C44-B0E223BA0B2E}"/>
              </a:ext>
            </a:extLst>
          </p:cNvPr>
          <p:cNvSpPr txBox="1"/>
          <p:nvPr/>
        </p:nvSpPr>
        <p:spPr>
          <a:xfrm>
            <a:off x="11887201" y="7082820"/>
            <a:ext cx="6057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i="1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Bold" panose="020B0703030403020204" pitchFamily="34" charset="0"/>
              </a:rPr>
              <a:t>Les DSI investissent dans leur legacy</a:t>
            </a:r>
            <a:endParaRPr lang="fr-FR" sz="6600" i="1" dirty="0">
              <a:solidFill>
                <a:schemeClr val="bg1"/>
              </a:solidFill>
              <a:latin typeface="Source Sans Pro Semibold" panose="020B0603030403020204" pitchFamily="34" charset="0"/>
              <a:ea typeface="Source Sans Pro Bold" panose="020B0703030403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714382-3184-B857-D58E-5D8490711B00}"/>
              </a:ext>
            </a:extLst>
          </p:cNvPr>
          <p:cNvSpPr txBox="1"/>
          <p:nvPr/>
        </p:nvSpPr>
        <p:spPr>
          <a:xfrm>
            <a:off x="287828" y="1303692"/>
            <a:ext cx="931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rgbClr val="80137F"/>
                </a:solidFill>
                <a:latin typeface="Source Sans Pro Semibold" panose="020B0603030403020204" pitchFamily="34" charset="0"/>
                <a:ea typeface="Source Sans Pro Bold" panose="020B0703030403020204" pitchFamily="34" charset="0"/>
              </a:defRPr>
            </a:lvl1pPr>
          </a:lstStyle>
          <a:p>
            <a:r>
              <a:rPr lang="fr-FR" sz="4800" i="1" dirty="0"/>
              <a:t>Ecole d’apprentissage accéléré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8829620-0CED-8C85-4B3F-2719EA60E0C4}"/>
              </a:ext>
            </a:extLst>
          </p:cNvPr>
          <p:cNvSpPr txBox="1"/>
          <p:nvPr/>
        </p:nvSpPr>
        <p:spPr>
          <a:xfrm>
            <a:off x="11360889" y="2602629"/>
            <a:ext cx="6629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rgbClr val="80137F"/>
                </a:solidFill>
                <a:latin typeface="Source Sans Pro Semibold" panose="020B0603030403020204" pitchFamily="34" charset="0"/>
                <a:ea typeface="Source Sans Pro Bold" panose="020B0703030403020204" pitchFamily="34" charset="0"/>
              </a:defRPr>
            </a:lvl1pPr>
          </a:lstStyle>
          <a:p>
            <a:r>
              <a:rPr lang="fr-FR" sz="4800" i="1" dirty="0">
                <a:solidFill>
                  <a:schemeClr val="bg1"/>
                </a:solidFill>
              </a:rPr>
              <a:t> Fast Tech: s’inscrire dans du développement durable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9F72344-6206-B1BA-4782-D71D55297E3F}"/>
              </a:ext>
            </a:extLst>
          </p:cNvPr>
          <p:cNvSpPr txBox="1"/>
          <p:nvPr/>
        </p:nvSpPr>
        <p:spPr>
          <a:xfrm>
            <a:off x="313228" y="-1156952"/>
            <a:ext cx="18211800" cy="222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6000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Le legacy = </a:t>
            </a:r>
            <a:r>
              <a:rPr lang="en-US" sz="60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Opportunité</a:t>
            </a:r>
            <a:endParaRPr lang="en-US" sz="6000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A6B367-F59A-08EC-56C1-9E1F4AB5D055}"/>
              </a:ext>
            </a:extLst>
          </p:cNvPr>
          <p:cNvSpPr txBox="1"/>
          <p:nvPr/>
        </p:nvSpPr>
        <p:spPr>
          <a:xfrm>
            <a:off x="1" y="2247900"/>
            <a:ext cx="110490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highlight>
                  <a:srgbClr val="FF00FF"/>
                </a:highlight>
                <a:latin typeface="Source Sans Pro Semibold" panose="020B0603030403020204" pitchFamily="34" charset="0"/>
              </a:rPr>
              <a:t>Retro engineering + checkup de l’existant (qq pratiques </a:t>
            </a:r>
            <a:r>
              <a:rPr lang="fr-FR" sz="2800" dirty="0" err="1">
                <a:solidFill>
                  <a:schemeClr val="bg1"/>
                </a:solidFill>
                <a:highlight>
                  <a:srgbClr val="FF00FF"/>
                </a:highlight>
                <a:latin typeface="Source Sans Pro Semibold" panose="020B0603030403020204" pitchFamily="34" charset="0"/>
              </a:rPr>
              <a:t>craft</a:t>
            </a:r>
            <a:r>
              <a:rPr lang="fr-FR" sz="2800" dirty="0">
                <a:solidFill>
                  <a:schemeClr val="bg1"/>
                </a:solidFill>
                <a:highlight>
                  <a:srgbClr val="FF00FF"/>
                </a:highlight>
                <a:latin typeface="Source Sans Pro Semibold" panose="020B0603030403020204" pitchFamily="34" charset="0"/>
              </a:rPr>
              <a:t>)</a:t>
            </a:r>
          </a:p>
          <a:p>
            <a:pPr marL="914400" lvl="1" indent="-457200">
              <a:buFont typeface="Source Sans Pro Semibold" panose="020B0603030403020204" pitchFamily="34" charset="0"/>
              <a:buChar char="☑"/>
            </a:pPr>
            <a:r>
              <a:rPr lang="fr-FR" sz="2800" dirty="0">
                <a:latin typeface="Source Sans Pro Semibold" panose="020B0603030403020204" pitchFamily="34" charset="0"/>
              </a:rPr>
              <a:t>Historique Git</a:t>
            </a:r>
          </a:p>
          <a:p>
            <a:pPr marL="914400" lvl="1" indent="-457200">
              <a:buFont typeface="Source Sans Pro Semibold" panose="020B0603030403020204" pitchFamily="34" charset="0"/>
              <a:buChar char="☑"/>
            </a:pPr>
            <a:r>
              <a:rPr lang="fr-FR" sz="2800" dirty="0">
                <a:latin typeface="Source Sans Pro Semibold" panose="020B0603030403020204" pitchFamily="34" charset="0"/>
              </a:rPr>
              <a:t> S’assurer que notre projet compile avant toute modification</a:t>
            </a:r>
          </a:p>
          <a:p>
            <a:pPr marL="914400" lvl="1" indent="-457200">
              <a:buFont typeface="Source Sans Pro Semibold" panose="020B0603030403020204" pitchFamily="34" charset="0"/>
              <a:buChar char="☑"/>
            </a:pPr>
            <a:r>
              <a:rPr lang="fr-FR" sz="2800" dirty="0">
                <a:latin typeface="Source Sans Pro Semibold" panose="020B0603030403020204" pitchFamily="34" charset="0"/>
              </a:rPr>
              <a:t>Robustesse code</a:t>
            </a:r>
          </a:p>
          <a:p>
            <a:pPr marL="914400" lvl="1" indent="-457200">
              <a:buFont typeface="Source Sans Pro Semibold" panose="020B0603030403020204" pitchFamily="34" charset="0"/>
              <a:buChar char="☑"/>
            </a:pPr>
            <a:r>
              <a:rPr lang="fr-FR" sz="2800" dirty="0">
                <a:latin typeface="Source Sans Pro Semibold" panose="020B0603030403020204" pitchFamily="34" charset="0"/>
              </a:rPr>
              <a:t>Couverture de test</a:t>
            </a:r>
          </a:p>
          <a:p>
            <a:pPr marL="914400" lvl="1" indent="-457200">
              <a:buFont typeface="Source Sans Pro Semibold" panose="020B0603030403020204" pitchFamily="34" charset="0"/>
              <a:buChar char="☑"/>
            </a:pPr>
            <a:r>
              <a:rPr lang="fr-FR" sz="2800" dirty="0">
                <a:latin typeface="Source Sans Pro Semibold" panose="020B0603030403020204" pitchFamily="34" charset="0"/>
              </a:rPr>
              <a:t>Design, </a:t>
            </a:r>
            <a:r>
              <a:rPr lang="fr-FR" sz="2800" dirty="0" err="1">
                <a:latin typeface="Source Sans Pro Semibold" panose="020B0603030403020204" pitchFamily="34" charset="0"/>
              </a:rPr>
              <a:t>versionning</a:t>
            </a:r>
            <a:r>
              <a:rPr lang="fr-FR" sz="2800" dirty="0">
                <a:latin typeface="Source Sans Pro Semibold" panose="020B0603030403020204" pitchFamily="34" charset="0"/>
              </a:rPr>
              <a:t> et état des services</a:t>
            </a:r>
          </a:p>
          <a:p>
            <a:pPr marL="285750" indent="-28575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highlight>
                  <a:srgbClr val="FF00FF"/>
                </a:highlight>
                <a:latin typeface="Source Sans Pro Semibold" panose="020B0603030403020204" pitchFamily="34" charset="0"/>
              </a:rPr>
              <a:t>Mise sous contrôle rapide avant les modifications</a:t>
            </a:r>
          </a:p>
          <a:p>
            <a:pPr marL="1143000" lvl="1" indent="-685800">
              <a:buFont typeface="Source Sans Pro Semibold" panose="020B0603030403020204" pitchFamily="34" charset="0"/>
              <a:buChar char="☑"/>
            </a:pPr>
            <a:r>
              <a:rPr lang="fr-FR" sz="2800" dirty="0">
                <a:latin typeface="Source Sans Pro Semibold" panose="020B0603030403020204" pitchFamily="34" charset="0"/>
              </a:rPr>
              <a:t>Mettre en place une intégration continue (CI/CD)</a:t>
            </a:r>
          </a:p>
          <a:p>
            <a:pPr marL="1143000" lvl="1" indent="-685800">
              <a:buFont typeface="Source Sans Pro Semibold" panose="020B0603030403020204" pitchFamily="34" charset="0"/>
              <a:buChar char="☑"/>
            </a:pPr>
            <a:r>
              <a:rPr lang="fr-FR" sz="2800" dirty="0">
                <a:latin typeface="Source Sans Pro Semibold" panose="020B0603030403020204" pitchFamily="34" charset="0"/>
              </a:rPr>
              <a:t>Gérer la non-régression</a:t>
            </a:r>
          </a:p>
          <a:p>
            <a:pPr marL="1143000" lvl="1" indent="-685800">
              <a:buFont typeface="Source Sans Pro Semibold" panose="020B0603030403020204" pitchFamily="34" charset="0"/>
              <a:buChar char="☑"/>
            </a:pPr>
            <a:r>
              <a:rPr lang="fr-FR" sz="2800" dirty="0">
                <a:latin typeface="Source Sans Pro Semibold" panose="020B0603030403020204" pitchFamily="34" charset="0"/>
              </a:rPr>
              <a:t>Muscler vos scénarios de test de bout en bout</a:t>
            </a:r>
          </a:p>
          <a:p>
            <a:pPr marL="285750" indent="-28575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highlight>
                  <a:srgbClr val="FF00FF"/>
                </a:highlight>
                <a:latin typeface="Source Sans Pro Semibold" panose="020B0603030403020204" pitchFamily="34" charset="0"/>
              </a:rPr>
              <a:t>Mesure de l’obsolescence</a:t>
            </a:r>
          </a:p>
          <a:p>
            <a:pPr marL="742950" lvl="1" indent="-285750">
              <a:buFontTx/>
              <a:buChar char="-"/>
            </a:pPr>
            <a:r>
              <a:rPr lang="fr-FR" sz="2800" dirty="0">
                <a:latin typeface="Source Sans Pro Semibold" panose="020B0603030403020204" pitchFamily="34" charset="0"/>
              </a:rPr>
              <a:t>Outils qualité et sécurité de code</a:t>
            </a:r>
          </a:p>
          <a:p>
            <a:pPr marL="285750" indent="-28575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highlight>
                  <a:srgbClr val="FF00FF"/>
                </a:highlight>
                <a:latin typeface="Source Sans Pro Semibold" panose="020B0603030403020204" pitchFamily="34" charset="0"/>
              </a:rPr>
              <a:t>Définition du plan d’action</a:t>
            </a:r>
          </a:p>
          <a:p>
            <a:pPr marL="742950" lvl="1" indent="-285750">
              <a:buFontTx/>
              <a:buChar char="-"/>
            </a:pPr>
            <a:r>
              <a:rPr lang="fr-FR" sz="2800" dirty="0">
                <a:latin typeface="Source Sans Pro Semibold" panose="020B0603030403020204" pitchFamily="34" charset="0"/>
              </a:rPr>
              <a:t>Court terme</a:t>
            </a:r>
          </a:p>
          <a:p>
            <a:pPr marL="742950" lvl="1" indent="-285750">
              <a:buFontTx/>
              <a:buChar char="-"/>
            </a:pPr>
            <a:r>
              <a:rPr lang="fr-FR" sz="2800" dirty="0">
                <a:latin typeface="Source Sans Pro Semibold" panose="020B0603030403020204" pitchFamily="34" charset="0"/>
              </a:rPr>
              <a:t>Long terme</a:t>
            </a:r>
          </a:p>
          <a:p>
            <a:pPr marL="285750" indent="-28575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highlight>
                  <a:srgbClr val="FF00FF"/>
                </a:highlight>
                <a:latin typeface="Source Sans Pro Semibold" panose="020B0603030403020204" pitchFamily="34" charset="0"/>
              </a:rPr>
              <a:t>Influence pour déploiement du plan d’action</a:t>
            </a:r>
          </a:p>
          <a:p>
            <a:pPr marL="742950" lvl="1" indent="-285750">
              <a:buFontTx/>
              <a:buChar char="-"/>
            </a:pPr>
            <a:r>
              <a:rPr lang="fr-FR" sz="2800" dirty="0">
                <a:latin typeface="Source Sans Pro Semibold" panose="020B0603030403020204" pitchFamily="34" charset="0"/>
              </a:rPr>
              <a:t>Maitrise des couts</a:t>
            </a:r>
          </a:p>
          <a:p>
            <a:pPr marL="742950" lvl="1" indent="-285750">
              <a:buFontTx/>
              <a:buChar char="-"/>
            </a:pPr>
            <a:r>
              <a:rPr lang="fr-FR" sz="2800" dirty="0">
                <a:latin typeface="Source Sans Pro Semibold" panose="020B0603030403020204" pitchFamily="34" charset="0"/>
              </a:rPr>
              <a:t>Roadmap unique</a:t>
            </a:r>
          </a:p>
          <a:p>
            <a:pPr marL="685800" indent="-685800">
              <a:buFont typeface="Source Sans Pro Semibold" panose="020B0603030403020204" pitchFamily="34" charset="0"/>
              <a:buChar char="☑"/>
            </a:pPr>
            <a:endParaRPr lang="fr-FR" sz="2800" dirty="0">
              <a:latin typeface="Source Sans Pro Semibold" panose="020B0603030403020204" pitchFamily="34" charset="0"/>
            </a:endParaRPr>
          </a:p>
          <a:p>
            <a:pPr marL="685800" indent="-685800">
              <a:buFont typeface="Source Sans Pro Semibold" panose="020B0603030403020204" pitchFamily="34" charset="0"/>
              <a:buChar char="☑"/>
            </a:pPr>
            <a:endParaRPr lang="fr-FR" sz="2800" dirty="0">
              <a:latin typeface="Source Sans Pro Semibold" panose="020B0603030403020204" pitchFamily="34" charset="0"/>
            </a:endParaRPr>
          </a:p>
          <a:p>
            <a:pPr marL="685800" indent="-685800">
              <a:buFont typeface="Source Sans Pro Semibold" panose="020B0603030403020204" pitchFamily="34" charset="0"/>
              <a:buChar char="☑"/>
            </a:pPr>
            <a:endParaRPr lang="fr-FR" sz="2800" dirty="0">
              <a:latin typeface="Source Sans Pro Semibold" panose="020B0603030403020204" pitchFamily="34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72DCA8E-71D2-7188-C75E-849C296A4BCE}"/>
              </a:ext>
            </a:extLst>
          </p:cNvPr>
          <p:cNvCxnSpPr/>
          <p:nvPr/>
        </p:nvCxnSpPr>
        <p:spPr>
          <a:xfrm>
            <a:off x="12366551" y="5981700"/>
            <a:ext cx="457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276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F69A9BA-03C8-9C01-4E23-06AB6C7DD9B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0314874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BDE3594-1810-7FE4-7F71-893160A37E23}"/>
                </a:ext>
              </a:extLst>
            </p:cNvPr>
            <p:cNvSpPr/>
            <p:nvPr/>
          </p:nvSpPr>
          <p:spPr>
            <a:xfrm>
              <a:off x="0" y="0"/>
              <a:ext cx="24384000" cy="10314874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6" name="Picture 2" descr="CDN media">
            <a:extLst>
              <a:ext uri="{FF2B5EF4-FFF2-40B4-BE49-F238E27FC236}">
                <a16:creationId xmlns:a16="http://schemas.microsoft.com/office/drawing/2014/main" id="{E27A3B91-2D36-C7FB-5FA8-520FFF17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8100"/>
            <a:ext cx="8382000" cy="1028700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icorne dessin Banque d'images noir et blanc - Page 2 - Alamy">
            <a:extLst>
              <a:ext uri="{FF2B5EF4-FFF2-40B4-BE49-F238E27FC236}">
                <a16:creationId xmlns:a16="http://schemas.microsoft.com/office/drawing/2014/main" id="{4862FF2A-D3D3-2BE0-C6E6-5326CEC49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" b="9259"/>
          <a:stretch/>
        </p:blipFill>
        <p:spPr bwMode="auto">
          <a:xfrm>
            <a:off x="1469065" y="3162300"/>
            <a:ext cx="6739923" cy="6934200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76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50844"/>
            <a:ext cx="18288000" cy="7736156"/>
            <a:chOff x="0" y="0"/>
            <a:chExt cx="24384000" cy="1031487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0314874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41580" y="1152442"/>
            <a:ext cx="16230600" cy="9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8000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Le métier de </a:t>
            </a:r>
            <a:r>
              <a:rPr lang="en-US" sz="80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développeur</a:t>
            </a:r>
            <a:r>
              <a:rPr lang="en-US" sz="8000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 </a:t>
            </a:r>
            <a:r>
              <a:rPr lang="en-US" sz="80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évolue</a:t>
            </a:r>
            <a:r>
              <a:rPr lang="en-US" sz="8000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...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74233" y="5165438"/>
            <a:ext cx="14975367" cy="1389615"/>
            <a:chOff x="-1609782" y="-173949"/>
            <a:chExt cx="19967156" cy="1852820"/>
          </a:xfrm>
        </p:grpSpPr>
        <p:sp>
          <p:nvSpPr>
            <p:cNvPr id="6" name="TextBox 6"/>
            <p:cNvSpPr txBox="1"/>
            <p:nvPr/>
          </p:nvSpPr>
          <p:spPr>
            <a:xfrm>
              <a:off x="-1609782" y="-173949"/>
              <a:ext cx="10201220" cy="1777667"/>
            </a:xfrm>
            <a:prstGeom prst="rect">
              <a:avLst/>
            </a:prstGeom>
            <a:solidFill>
              <a:srgbClr val="F0F0F0"/>
            </a:solidFill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 algn="ctr">
                <a:lnSpc>
                  <a:spcPts val="11129"/>
                </a:lnSpc>
                <a:spcBef>
                  <a:spcPct val="0"/>
                </a:spcBef>
                <a:defRPr sz="7949">
                  <a:solidFill>
                    <a:srgbClr val="80137F"/>
                  </a:solidFill>
                  <a:latin typeface="Source Sans Pro Bold" panose="020B0703030403020204" pitchFamily="34" charset="0"/>
                  <a:ea typeface="Source Sans Pro Bold" panose="020B0703030403020204" pitchFamily="34" charset="0"/>
                  <a:cs typeface="Extenda 80 Peta"/>
                </a:defRPr>
              </a:lvl1pPr>
            </a:lstStyle>
            <a:p>
              <a:r>
                <a:rPr lang="en-US" dirty="0">
                  <a:sym typeface="Extenda 80 Peta"/>
                </a:rPr>
                <a:t>DÉVELOPPEUR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842638" y="-152400"/>
              <a:ext cx="6514736" cy="1831271"/>
            </a:xfrm>
            <a:prstGeom prst="rect">
              <a:avLst/>
            </a:prstGeom>
            <a:solidFill>
              <a:srgbClr val="F0F0F0"/>
            </a:solidFill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129"/>
                </a:lnSpc>
                <a:spcBef>
                  <a:spcPct val="0"/>
                </a:spcBef>
              </a:pPr>
              <a:r>
                <a:rPr lang="en-US" sz="7949" dirty="0">
                  <a:solidFill>
                    <a:srgbClr val="80137F"/>
                  </a:solidFill>
                  <a:latin typeface="Source Sans Pro Bold" panose="020B0703030403020204" pitchFamily="34" charset="0"/>
                  <a:ea typeface="Source Sans Pro Bold" panose="020B0703030403020204" pitchFamily="34" charset="0"/>
                  <a:cs typeface="Extenda 80 Peta"/>
                  <a:sym typeface="Extenda 80 Peta"/>
                </a:rPr>
                <a:t>GARANT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965585" y="5525040"/>
            <a:ext cx="1651027" cy="753281"/>
          </a:xfrm>
          <a:custGeom>
            <a:avLst/>
            <a:gdLst/>
            <a:ahLst/>
            <a:cxnLst/>
            <a:rect l="l" t="t" r="r" b="b"/>
            <a:pathLst>
              <a:path w="1651027" h="753281">
                <a:moveTo>
                  <a:pt x="0" y="0"/>
                </a:moveTo>
                <a:lnTo>
                  <a:pt x="1651026" y="0"/>
                </a:lnTo>
                <a:lnTo>
                  <a:pt x="1651026" y="753281"/>
                </a:lnTo>
                <a:lnTo>
                  <a:pt x="0" y="753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2089429" y="7293878"/>
            <a:ext cx="13542762" cy="47625"/>
            <a:chOff x="0" y="0"/>
            <a:chExt cx="3566818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66818" cy="12543"/>
            </a:xfrm>
            <a:custGeom>
              <a:avLst/>
              <a:gdLst/>
              <a:ahLst/>
              <a:cxnLst/>
              <a:rect l="l" t="t" r="r" b="b"/>
              <a:pathLst>
                <a:path w="3566818" h="12543">
                  <a:moveTo>
                    <a:pt x="0" y="0"/>
                  </a:moveTo>
                  <a:lnTo>
                    <a:pt x="3566818" y="0"/>
                  </a:lnTo>
                  <a:lnTo>
                    <a:pt x="356681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566818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81570" y="7406994"/>
            <a:ext cx="13550621" cy="47625"/>
            <a:chOff x="0" y="0"/>
            <a:chExt cx="3568888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8888" cy="12543"/>
            </a:xfrm>
            <a:custGeom>
              <a:avLst/>
              <a:gdLst/>
              <a:ahLst/>
              <a:cxnLst/>
              <a:rect l="l" t="t" r="r" b="b"/>
              <a:pathLst>
                <a:path w="3568888" h="12543">
                  <a:moveTo>
                    <a:pt x="0" y="0"/>
                  </a:moveTo>
                  <a:lnTo>
                    <a:pt x="3568888" y="0"/>
                  </a:lnTo>
                  <a:lnTo>
                    <a:pt x="356888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568888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5561"/>
          <a:stretch>
            <a:fillRect/>
          </a:stretch>
        </p:blipFill>
        <p:spPr>
          <a:xfrm flipH="1">
            <a:off x="-8860" y="0"/>
            <a:ext cx="19370949" cy="1215870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4407EAF-D026-4C4F-6B4C-4864EB7B4866}"/>
              </a:ext>
            </a:extLst>
          </p:cNvPr>
          <p:cNvSpPr txBox="1"/>
          <p:nvPr/>
        </p:nvSpPr>
        <p:spPr>
          <a:xfrm>
            <a:off x="-8860" y="251761"/>
            <a:ext cx="125818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0" dirty="0" err="1">
                <a:solidFill>
                  <a:srgbClr val="80137F"/>
                </a:solidFill>
                <a:effectLst>
                  <a:outerShdw blurRad="317500" dist="38100" dir="2700000" algn="tl" rotWithShape="0">
                    <a:schemeClr val="bg1">
                      <a:alpha val="93000"/>
                    </a:schemeClr>
                  </a:outerShdw>
                </a:effectLst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Toutes</a:t>
            </a:r>
            <a:r>
              <a:rPr lang="en-US" sz="12000" dirty="0">
                <a:solidFill>
                  <a:srgbClr val="80137F"/>
                </a:solidFill>
                <a:effectLst>
                  <a:outerShdw blurRad="317500" dist="38100" dir="2700000" algn="tl" rotWithShape="0">
                    <a:schemeClr val="bg1">
                      <a:alpha val="93000"/>
                    </a:schemeClr>
                  </a:outerShdw>
                </a:effectLst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 les </a:t>
            </a:r>
            <a:r>
              <a:rPr lang="en-US" sz="12000" dirty="0" err="1">
                <a:solidFill>
                  <a:srgbClr val="80137F"/>
                </a:solidFill>
                <a:effectLst>
                  <a:outerShdw blurRad="317500" dist="38100" dir="2700000" algn="tl" rotWithShape="0">
                    <a:schemeClr val="bg1">
                      <a:alpha val="93000"/>
                    </a:schemeClr>
                  </a:outerShdw>
                </a:effectLst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licornes</a:t>
            </a:r>
            <a:r>
              <a:rPr lang="en-US" sz="12000" dirty="0">
                <a:solidFill>
                  <a:srgbClr val="80137F"/>
                </a:solidFill>
                <a:effectLst>
                  <a:outerShdw blurRad="317500" dist="38100" dir="2700000" algn="tl" rotWithShape="0">
                    <a:schemeClr val="bg1">
                      <a:alpha val="93000"/>
                    </a:schemeClr>
                  </a:outerShdw>
                </a:effectLst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 </a:t>
            </a:r>
            <a:endParaRPr lang="fr-FR" sz="12000" dirty="0">
              <a:effectLst>
                <a:outerShdw blurRad="317500" dist="38100" dir="2700000" algn="tl" rotWithShape="0">
                  <a:schemeClr val="bg1">
                    <a:alpha val="93000"/>
                  </a:schemeClr>
                </a:outerShdw>
              </a:effectLst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53600" y="2275873"/>
            <a:ext cx="10058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0">
                <a:solidFill>
                  <a:srgbClr val="80137F"/>
                </a:solidFill>
                <a:effectLst>
                  <a:outerShdw blurRad="317500" dist="38100" dir="2700000" algn="tl" rotWithShape="0">
                    <a:schemeClr val="bg1">
                      <a:alpha val="93000"/>
                    </a:schemeClr>
                  </a:outerShdw>
                </a:effectLst>
                <a:latin typeface="Source Sans Pro Semibold" panose="020B0603030403020204" pitchFamily="34" charset="0"/>
                <a:ea typeface="Extenda 80 Peta"/>
                <a:cs typeface="Extenda 80 Peta"/>
              </a:defRPr>
            </a:lvl1pPr>
          </a:lstStyle>
          <a:p>
            <a:r>
              <a:rPr lang="en-US" dirty="0">
                <a:sym typeface="Extenda 80 Peta"/>
              </a:rPr>
              <a:t>un jour un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A680717-6B1D-C17B-DE2D-20A3B3870F5F}"/>
              </a:ext>
            </a:extLst>
          </p:cNvPr>
          <p:cNvSpPr txBox="1"/>
          <p:nvPr/>
        </p:nvSpPr>
        <p:spPr>
          <a:xfrm>
            <a:off x="1447800" y="2278808"/>
            <a:ext cx="7924800" cy="1938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2000" dirty="0" err="1">
                <a:solidFill>
                  <a:srgbClr val="80137F"/>
                </a:solidFill>
                <a:highlight>
                  <a:srgbClr val="F0F0F0"/>
                </a:highlight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deviennent</a:t>
            </a:r>
            <a:endParaRPr lang="fr-FR" sz="12000" dirty="0">
              <a:highlight>
                <a:srgbClr val="F0F0F0"/>
              </a:highlight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C82C41-08CB-06B4-D3C0-8589D4C6B530}"/>
              </a:ext>
            </a:extLst>
          </p:cNvPr>
          <p:cNvSpPr txBox="1"/>
          <p:nvPr/>
        </p:nvSpPr>
        <p:spPr>
          <a:xfrm>
            <a:off x="12688186" y="4459413"/>
            <a:ext cx="5181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0" dirty="0">
                <a:solidFill>
                  <a:srgbClr val="80137F"/>
                </a:solidFill>
                <a:highlight>
                  <a:srgbClr val="F0F0F0"/>
                </a:highlight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legacy</a:t>
            </a:r>
            <a:endParaRPr lang="fr-FR" sz="12000" dirty="0">
              <a:highlight>
                <a:srgbClr val="F0F0F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1287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0"/>
            <a:ext cx="9439980" cy="10287000"/>
            <a:chOff x="0" y="0"/>
            <a:chExt cx="12586640" cy="1371600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2586640" cy="13716000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5800" y="3832473"/>
            <a:ext cx="7433854" cy="183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  <a:spcBef>
                <a:spcPct val="0"/>
              </a:spcBef>
            </a:pPr>
            <a:r>
              <a:rPr lang="en-US" sz="11600" dirty="0">
                <a:solidFill>
                  <a:srgbClr val="F0F0F0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Merci</a:t>
            </a:r>
          </a:p>
        </p:txBody>
      </p:sp>
      <p:pic>
        <p:nvPicPr>
          <p:cNvPr id="5" name="Image 4" descr="Une image contenant motif, point, monochrome&#10;&#10;Le contenu généré par l’IA peut être incorrect.">
            <a:extLst>
              <a:ext uri="{FF2B5EF4-FFF2-40B4-BE49-F238E27FC236}">
                <a16:creationId xmlns:a16="http://schemas.microsoft.com/office/drawing/2014/main" id="{EF1DEE5D-58C7-EF5E-2084-A1D25EC3C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2552700"/>
            <a:ext cx="4389984" cy="43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E528FA55-F10B-D725-6AAD-42994B111DFF}"/>
              </a:ext>
            </a:extLst>
          </p:cNvPr>
          <p:cNvSpPr txBox="1"/>
          <p:nvPr/>
        </p:nvSpPr>
        <p:spPr>
          <a:xfrm>
            <a:off x="1143000" y="3467100"/>
            <a:ext cx="14441590" cy="1936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0"/>
              </a:lnSpc>
              <a:spcBef>
                <a:spcPct val="0"/>
              </a:spcBef>
            </a:pPr>
            <a:r>
              <a:rPr lang="en-US" sz="9600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Le legacy  : </a:t>
            </a:r>
            <a:r>
              <a:rPr lang="en-US" sz="96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une</a:t>
            </a:r>
            <a:r>
              <a:rPr lang="en-US" sz="9600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 </a:t>
            </a:r>
            <a:r>
              <a:rPr lang="en-US" sz="9600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galère</a:t>
            </a:r>
            <a:r>
              <a:rPr lang="en-US" sz="9600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105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47" y="3106678"/>
            <a:ext cx="18288000" cy="7258050"/>
            <a:chOff x="0" y="0"/>
            <a:chExt cx="24384000" cy="96774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9677400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214700" y="3728675"/>
            <a:ext cx="5858600" cy="58586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F0F0F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44084" y="3455888"/>
            <a:ext cx="199831" cy="697974"/>
            <a:chOff x="0" y="0"/>
            <a:chExt cx="406400" cy="14194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1419481"/>
            </a:xfrm>
            <a:custGeom>
              <a:avLst/>
              <a:gdLst/>
              <a:ahLst/>
              <a:cxnLst/>
              <a:rect l="l" t="t" r="r" b="b"/>
              <a:pathLst>
                <a:path w="406400" h="1419481">
                  <a:moveTo>
                    <a:pt x="0" y="0"/>
                  </a:moveTo>
                  <a:lnTo>
                    <a:pt x="203200" y="0"/>
                  </a:lnTo>
                  <a:lnTo>
                    <a:pt x="406400" y="709740"/>
                  </a:lnTo>
                  <a:lnTo>
                    <a:pt x="203200" y="1419481"/>
                  </a:lnTo>
                  <a:lnTo>
                    <a:pt x="0" y="1419481"/>
                  </a:lnTo>
                  <a:lnTo>
                    <a:pt x="203200" y="709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7800" y="-47625"/>
              <a:ext cx="152400" cy="1467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4968544">
            <a:off x="11887660" y="6243901"/>
            <a:ext cx="199831" cy="697974"/>
            <a:chOff x="0" y="0"/>
            <a:chExt cx="406400" cy="14194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1419481"/>
            </a:xfrm>
            <a:custGeom>
              <a:avLst/>
              <a:gdLst/>
              <a:ahLst/>
              <a:cxnLst/>
              <a:rect l="l" t="t" r="r" b="b"/>
              <a:pathLst>
                <a:path w="406400" h="1419481">
                  <a:moveTo>
                    <a:pt x="0" y="0"/>
                  </a:moveTo>
                  <a:lnTo>
                    <a:pt x="203200" y="0"/>
                  </a:lnTo>
                  <a:lnTo>
                    <a:pt x="406400" y="709740"/>
                  </a:lnTo>
                  <a:lnTo>
                    <a:pt x="203200" y="1419481"/>
                  </a:lnTo>
                  <a:lnTo>
                    <a:pt x="0" y="1419481"/>
                  </a:lnTo>
                  <a:lnTo>
                    <a:pt x="203200" y="709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7800" y="-47625"/>
              <a:ext cx="152400" cy="1467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6332805">
            <a:off x="6187973" y="6709862"/>
            <a:ext cx="199831" cy="697974"/>
            <a:chOff x="0" y="0"/>
            <a:chExt cx="406400" cy="14194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1419481"/>
            </a:xfrm>
            <a:custGeom>
              <a:avLst/>
              <a:gdLst/>
              <a:ahLst/>
              <a:cxnLst/>
              <a:rect l="l" t="t" r="r" b="b"/>
              <a:pathLst>
                <a:path w="406400" h="1419481">
                  <a:moveTo>
                    <a:pt x="0" y="0"/>
                  </a:moveTo>
                  <a:lnTo>
                    <a:pt x="203200" y="0"/>
                  </a:lnTo>
                  <a:lnTo>
                    <a:pt x="406400" y="709740"/>
                  </a:lnTo>
                  <a:lnTo>
                    <a:pt x="203200" y="1419481"/>
                  </a:lnTo>
                  <a:lnTo>
                    <a:pt x="0" y="1419481"/>
                  </a:lnTo>
                  <a:lnTo>
                    <a:pt x="203200" y="709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7800" y="-47625"/>
              <a:ext cx="152400" cy="1467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0324189">
            <a:off x="9570848" y="9096285"/>
            <a:ext cx="199831" cy="697974"/>
            <a:chOff x="0" y="0"/>
            <a:chExt cx="406400" cy="14194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1419481"/>
            </a:xfrm>
            <a:custGeom>
              <a:avLst/>
              <a:gdLst/>
              <a:ahLst/>
              <a:cxnLst/>
              <a:rect l="l" t="t" r="r" b="b"/>
              <a:pathLst>
                <a:path w="406400" h="1419481">
                  <a:moveTo>
                    <a:pt x="0" y="0"/>
                  </a:moveTo>
                  <a:lnTo>
                    <a:pt x="203200" y="0"/>
                  </a:lnTo>
                  <a:lnTo>
                    <a:pt x="406400" y="709740"/>
                  </a:lnTo>
                  <a:lnTo>
                    <a:pt x="203200" y="1419481"/>
                  </a:lnTo>
                  <a:lnTo>
                    <a:pt x="0" y="1419481"/>
                  </a:lnTo>
                  <a:lnTo>
                    <a:pt x="203200" y="709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47625"/>
              <a:ext cx="152400" cy="1467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37379" y="4478110"/>
            <a:ext cx="5306535" cy="4909784"/>
            <a:chOff x="0" y="0"/>
            <a:chExt cx="1184789" cy="12931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84789" cy="1293112"/>
            </a:xfrm>
            <a:custGeom>
              <a:avLst/>
              <a:gdLst/>
              <a:ahLst/>
              <a:cxnLst/>
              <a:rect l="l" t="t" r="r" b="b"/>
              <a:pathLst>
                <a:path w="1184789" h="1293112">
                  <a:moveTo>
                    <a:pt x="0" y="0"/>
                  </a:moveTo>
                  <a:lnTo>
                    <a:pt x="1184789" y="0"/>
                  </a:lnTo>
                  <a:lnTo>
                    <a:pt x="1184789" y="1293112"/>
                  </a:lnTo>
                  <a:lnTo>
                    <a:pt x="0" y="1293112"/>
                  </a:lnTo>
                  <a:close/>
                </a:path>
              </a:pathLst>
            </a:custGeom>
            <a:solidFill>
              <a:srgbClr val="F0F0F0">
                <a:alpha val="50980"/>
              </a:srgbClr>
            </a:solidFill>
            <a:ln w="171450"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84789" cy="1340737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3124200" y="8193027"/>
            <a:ext cx="1629990" cy="1629990"/>
          </a:xfrm>
          <a:custGeom>
            <a:avLst/>
            <a:gdLst/>
            <a:ahLst/>
            <a:cxnLst/>
            <a:rect l="l" t="t" r="r" b="b"/>
            <a:pathLst>
              <a:path w="1629990" h="1629990">
                <a:moveTo>
                  <a:pt x="0" y="0"/>
                </a:moveTo>
                <a:lnTo>
                  <a:pt x="1629990" y="0"/>
                </a:lnTo>
                <a:lnTo>
                  <a:pt x="1629990" y="1629990"/>
                </a:lnTo>
                <a:lnTo>
                  <a:pt x="0" y="162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23" name="Group 23"/>
          <p:cNvGrpSpPr/>
          <p:nvPr/>
        </p:nvGrpSpPr>
        <p:grpSpPr>
          <a:xfrm>
            <a:off x="4435794" y="1585795"/>
            <a:ext cx="5465734" cy="509705"/>
            <a:chOff x="0" y="0"/>
            <a:chExt cx="1439535" cy="1457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39535" cy="145709"/>
            </a:xfrm>
            <a:custGeom>
              <a:avLst/>
              <a:gdLst/>
              <a:ahLst/>
              <a:cxnLst/>
              <a:rect l="l" t="t" r="r" b="b"/>
              <a:pathLst>
                <a:path w="1439535" h="145709">
                  <a:moveTo>
                    <a:pt x="0" y="0"/>
                  </a:moveTo>
                  <a:lnTo>
                    <a:pt x="1439535" y="0"/>
                  </a:lnTo>
                  <a:lnTo>
                    <a:pt x="1439535" y="145709"/>
                  </a:lnTo>
                  <a:lnTo>
                    <a:pt x="0" y="145709"/>
                  </a:lnTo>
                  <a:close/>
                </a:path>
              </a:pathLst>
            </a:cu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439535" cy="19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800100"/>
            <a:ext cx="16230600" cy="73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20"/>
              </a:lnSpc>
            </a:pPr>
            <a:r>
              <a:rPr lang="en-US" sz="7000" dirty="0">
                <a:solidFill>
                  <a:srgbClr val="80137F"/>
                </a:solidFill>
                <a:latin typeface="Source Sans Pro Semibold" panose="020B0603030403020204" pitchFamily="34" charset="0"/>
                <a:ea typeface="Source Sans Pro Bold" panose="020B0703030403020204" pitchFamily="34" charset="0"/>
                <a:cs typeface="Extenda 80 Peta"/>
                <a:sym typeface="Extenda 80 Peta"/>
              </a:rPr>
              <a:t>Le legacy...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69365" y="4859338"/>
            <a:ext cx="4763043" cy="988347"/>
          </a:xfrm>
          <a:prstGeom prst="rect">
            <a:avLst/>
          </a:prstGeom>
          <a:solidFill>
            <a:srgbClr val="F0F0F0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400" dirty="0">
                <a:solidFill>
                  <a:srgbClr val="80137F"/>
                </a:solidFill>
                <a:latin typeface="Source Sans Pro" panose="020B0503030403020204" pitchFamily="34" charset="0"/>
                <a:ea typeface="Extenda 80 Peta"/>
                <a:cs typeface="Extenda 80 Peta"/>
                <a:sym typeface="Extenda 80 Peta"/>
              </a:rPr>
              <a:t>OBSOLETE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35355" y="4986018"/>
            <a:ext cx="3078942" cy="988347"/>
          </a:xfrm>
          <a:prstGeom prst="rect">
            <a:avLst/>
          </a:prstGeom>
          <a:solidFill>
            <a:srgbClr val="F0F0F0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400" u="none" strike="noStrike" dirty="0">
                <a:solidFill>
                  <a:srgbClr val="80137F"/>
                </a:solidFill>
                <a:latin typeface="Source Sans Pro" panose="020B0503030403020204" pitchFamily="34" charset="0"/>
                <a:ea typeface="Extenda 80 Peta"/>
                <a:cs typeface="Extenda 80 Peta"/>
                <a:sym typeface="Extenda 80 Peta"/>
              </a:rPr>
              <a:t>NOUVEAU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24030" y="8014089"/>
            <a:ext cx="3687649" cy="988347"/>
          </a:xfrm>
          <a:prstGeom prst="rect">
            <a:avLst/>
          </a:prstGeom>
          <a:solidFill>
            <a:srgbClr val="F0F0F0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400" u="none" strike="noStrike" dirty="0">
                <a:solidFill>
                  <a:srgbClr val="80137F"/>
                </a:solidFill>
                <a:latin typeface="Source Sans Pro" panose="020B0503030403020204" pitchFamily="34" charset="0"/>
                <a:ea typeface="Extenda 80 Peta"/>
                <a:cs typeface="Extenda 80 Peta"/>
                <a:sym typeface="Extenda 80 Peta"/>
              </a:rPr>
              <a:t>ACTIF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73307" y="8014090"/>
            <a:ext cx="4168440" cy="988347"/>
          </a:xfrm>
          <a:prstGeom prst="rect">
            <a:avLst/>
          </a:prstGeom>
          <a:solidFill>
            <a:srgbClr val="F0F0F0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400" u="none" strike="noStrike" dirty="0">
                <a:solidFill>
                  <a:srgbClr val="80137F"/>
                </a:solidFill>
                <a:latin typeface="Source Sans Pro" panose="020B0503030403020204" pitchFamily="34" charset="0"/>
                <a:ea typeface="Extenda 80 Peta"/>
                <a:cs typeface="Extenda 80 Peta"/>
                <a:sym typeface="Extenda 80 Peta"/>
              </a:rPr>
              <a:t>VIEILLISSANT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1601089"/>
            <a:ext cx="17640300" cy="482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04"/>
              </a:lnSpc>
            </a:pPr>
            <a:r>
              <a:rPr lang="en-US" sz="3200" spc="643" dirty="0" err="1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représente</a:t>
            </a:r>
            <a:r>
              <a:rPr lang="en-US" sz="3200" spc="643" dirty="0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 le </a:t>
            </a:r>
            <a:r>
              <a:rPr lang="en-US" sz="3200" spc="643" dirty="0" err="1">
                <a:solidFill>
                  <a:srgbClr val="F0F0F0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patrimoine</a:t>
            </a:r>
            <a:r>
              <a:rPr lang="en-US" sz="3200" spc="643" dirty="0">
                <a:solidFill>
                  <a:srgbClr val="F0F0F0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 </a:t>
            </a:r>
            <a:r>
              <a:rPr lang="en-US" sz="3200" spc="643" dirty="0" err="1">
                <a:solidFill>
                  <a:srgbClr val="F0F0F0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applicatif</a:t>
            </a:r>
            <a:r>
              <a:rPr lang="en-US" sz="3200" spc="643" dirty="0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 du build au </a:t>
            </a:r>
            <a:r>
              <a:rPr lang="en-US" sz="3200" spc="643" dirty="0" err="1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décommissionnement</a:t>
            </a:r>
            <a:endParaRPr lang="en-US" sz="3200" spc="643" dirty="0">
              <a:solidFill>
                <a:srgbClr val="222121"/>
              </a:solidFill>
              <a:latin typeface="Source Sans Pro" panose="020B0503030403020204" pitchFamily="34" charset="0"/>
              <a:ea typeface="Stinger"/>
              <a:cs typeface="Stinger"/>
              <a:sym typeface="Sting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13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1703" y="3490256"/>
            <a:ext cx="5636947" cy="5029176"/>
          </a:xfrm>
          <a:custGeom>
            <a:avLst/>
            <a:gdLst/>
            <a:ahLst/>
            <a:cxnLst/>
            <a:rect l="l" t="t" r="r" b="b"/>
            <a:pathLst>
              <a:path w="5636947" h="5029176">
                <a:moveTo>
                  <a:pt x="0" y="0"/>
                </a:moveTo>
                <a:lnTo>
                  <a:pt x="5636948" y="0"/>
                </a:lnTo>
                <a:lnTo>
                  <a:pt x="5636948" y="5029175"/>
                </a:lnTo>
                <a:lnTo>
                  <a:pt x="0" y="502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305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4928849" y="7366369"/>
            <a:ext cx="2965008" cy="2398961"/>
          </a:xfrm>
          <a:custGeom>
            <a:avLst/>
            <a:gdLst/>
            <a:ahLst/>
            <a:cxnLst/>
            <a:rect l="l" t="t" r="r" b="b"/>
            <a:pathLst>
              <a:path w="2965008" h="2398961">
                <a:moveTo>
                  <a:pt x="0" y="0"/>
                </a:moveTo>
                <a:lnTo>
                  <a:pt x="2965008" y="0"/>
                </a:lnTo>
                <a:lnTo>
                  <a:pt x="2965008" y="2398961"/>
                </a:lnTo>
                <a:lnTo>
                  <a:pt x="0" y="239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7865544" y="2918743"/>
            <a:ext cx="9241356" cy="3257067"/>
            <a:chOff x="0" y="0"/>
            <a:chExt cx="2433937" cy="8578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3937" cy="857828"/>
            </a:xfrm>
            <a:custGeom>
              <a:avLst/>
              <a:gdLst/>
              <a:ahLst/>
              <a:cxnLst/>
              <a:rect l="l" t="t" r="r" b="b"/>
              <a:pathLst>
                <a:path w="2433937" h="857828">
                  <a:moveTo>
                    <a:pt x="0" y="0"/>
                  </a:moveTo>
                  <a:lnTo>
                    <a:pt x="2433937" y="0"/>
                  </a:lnTo>
                  <a:lnTo>
                    <a:pt x="2433937" y="857828"/>
                  </a:lnTo>
                  <a:lnTo>
                    <a:pt x="0" y="857828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433937" cy="905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65544" y="6544158"/>
            <a:ext cx="9241356" cy="2714142"/>
            <a:chOff x="0" y="0"/>
            <a:chExt cx="2433937" cy="7148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3937" cy="714836"/>
            </a:xfrm>
            <a:custGeom>
              <a:avLst/>
              <a:gdLst/>
              <a:ahLst/>
              <a:cxnLst/>
              <a:rect l="l" t="t" r="r" b="b"/>
              <a:pathLst>
                <a:path w="2433937" h="714836">
                  <a:moveTo>
                    <a:pt x="0" y="0"/>
                  </a:moveTo>
                  <a:lnTo>
                    <a:pt x="2433937" y="0"/>
                  </a:lnTo>
                  <a:lnTo>
                    <a:pt x="2433937" y="714836"/>
                  </a:lnTo>
                  <a:lnTo>
                    <a:pt x="0" y="714836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433937" cy="762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901115" y="3490256"/>
            <a:ext cx="4690010" cy="4690010"/>
          </a:xfrm>
          <a:custGeom>
            <a:avLst/>
            <a:gdLst/>
            <a:ahLst/>
            <a:cxnLst/>
            <a:rect l="l" t="t" r="r" b="b"/>
            <a:pathLst>
              <a:path w="4690010" h="4690010">
                <a:moveTo>
                  <a:pt x="0" y="0"/>
                </a:moveTo>
                <a:lnTo>
                  <a:pt x="4690010" y="0"/>
                </a:lnTo>
                <a:lnTo>
                  <a:pt x="4690010" y="4690009"/>
                </a:lnTo>
                <a:lnTo>
                  <a:pt x="0" y="469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0770327" y="8418348"/>
            <a:ext cx="646581" cy="295002"/>
          </a:xfrm>
          <a:custGeom>
            <a:avLst/>
            <a:gdLst/>
            <a:ahLst/>
            <a:cxnLst/>
            <a:rect l="l" t="t" r="r" b="b"/>
            <a:pathLst>
              <a:path w="646581" h="295002">
                <a:moveTo>
                  <a:pt x="0" y="0"/>
                </a:moveTo>
                <a:lnTo>
                  <a:pt x="646580" y="0"/>
                </a:lnTo>
                <a:lnTo>
                  <a:pt x="646580" y="295003"/>
                </a:lnTo>
                <a:lnTo>
                  <a:pt x="0" y="295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1155700" y="1199581"/>
            <a:ext cx="12384701" cy="16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7200" dirty="0">
                <a:solidFill>
                  <a:srgbClr val="F0F0F0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Flora NJOFANG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98489" y="3326692"/>
            <a:ext cx="7860464" cy="250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4"/>
              </a:lnSpc>
            </a:pPr>
            <a:r>
              <a:rPr lang="en-US" sz="2700" spc="542" dirty="0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@mum</a:t>
            </a:r>
          </a:p>
          <a:p>
            <a:pPr algn="just">
              <a:lnSpc>
                <a:spcPts val="3294"/>
              </a:lnSpc>
            </a:pPr>
            <a:r>
              <a:rPr lang="en-US" sz="2700" spc="542" dirty="0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@yamo les expressions </a:t>
            </a:r>
            <a:r>
              <a:rPr lang="en-US" sz="2700" spc="542" dirty="0" err="1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camer</a:t>
            </a:r>
            <a:endParaRPr lang="en-US" sz="2700" spc="542" dirty="0">
              <a:solidFill>
                <a:srgbClr val="222121"/>
              </a:solidFill>
              <a:latin typeface="Source Sans Pro" panose="020B0503030403020204" pitchFamily="34" charset="0"/>
              <a:ea typeface="Stinger"/>
              <a:cs typeface="Stinger"/>
              <a:sym typeface="Stinger"/>
            </a:endParaRPr>
          </a:p>
          <a:p>
            <a:pPr algn="just">
              <a:lnSpc>
                <a:spcPts val="3294"/>
              </a:lnSpc>
            </a:pPr>
            <a:r>
              <a:rPr lang="en-US" sz="2700" spc="542" dirty="0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@voyage🌍 @danse🩰</a:t>
            </a:r>
          </a:p>
          <a:p>
            <a:pPr algn="just">
              <a:lnSpc>
                <a:spcPts val="3294"/>
              </a:lnSpc>
            </a:pPr>
            <a:r>
              <a:rPr lang="en-US" sz="2700" spc="542" dirty="0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@tech</a:t>
            </a:r>
          </a:p>
          <a:p>
            <a:pPr algn="just">
              <a:lnSpc>
                <a:spcPts val="3294"/>
              </a:lnSpc>
            </a:pPr>
            <a:r>
              <a:rPr lang="en-US" sz="2700" spc="542" dirty="0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@womenadvocateTech/womentechit</a:t>
            </a:r>
          </a:p>
          <a:p>
            <a:pPr algn="just">
              <a:lnSpc>
                <a:spcPts val="3294"/>
              </a:lnSpc>
            </a:pPr>
            <a:r>
              <a:rPr lang="en-US" sz="2700" spc="542" dirty="0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@EM @AXA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98489" y="6849220"/>
            <a:ext cx="7860464" cy="12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4"/>
              </a:lnSpc>
            </a:pPr>
            <a:r>
              <a:rPr lang="en-US" sz="2700" spc="834" dirty="0" err="1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Mes</a:t>
            </a:r>
            <a:r>
              <a:rPr lang="en-US" sz="2700" spc="834" dirty="0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 </a:t>
            </a:r>
            <a:r>
              <a:rPr lang="en-US" sz="2700" spc="834" dirty="0" err="1">
                <a:solidFill>
                  <a:srgbClr val="222121"/>
                </a:solidFill>
                <a:latin typeface="Source Sans Pro" panose="020B0503030403020204" pitchFamily="34" charset="0"/>
                <a:ea typeface="Stinger"/>
                <a:cs typeface="Stinger"/>
                <a:sym typeface="Stinger"/>
              </a:rPr>
              <a:t>expériences</a:t>
            </a:r>
            <a:endParaRPr lang="en-US" sz="2700" spc="834" dirty="0">
              <a:solidFill>
                <a:srgbClr val="222121"/>
              </a:solidFill>
              <a:latin typeface="Source Sans Pro" panose="020B0503030403020204" pitchFamily="34" charset="0"/>
              <a:ea typeface="Stinger"/>
              <a:cs typeface="Stinger"/>
              <a:sym typeface="Stinger"/>
            </a:endParaRPr>
          </a:p>
          <a:p>
            <a:pPr algn="just">
              <a:lnSpc>
                <a:spcPts val="3294"/>
              </a:lnSpc>
            </a:pPr>
            <a:endParaRPr lang="en-US" sz="2700" spc="834" dirty="0">
              <a:solidFill>
                <a:srgbClr val="222121"/>
              </a:solidFill>
              <a:latin typeface="Source Sans Pro" panose="020B0503030403020204" pitchFamily="34" charset="0"/>
              <a:ea typeface="Stinger"/>
              <a:cs typeface="Stinger"/>
              <a:sym typeface="Stinger"/>
            </a:endParaRPr>
          </a:p>
          <a:p>
            <a:pPr algn="just">
              <a:lnSpc>
                <a:spcPts val="3294"/>
              </a:lnSpc>
            </a:pPr>
            <a:endParaRPr lang="en-US" sz="2700" spc="834" dirty="0">
              <a:solidFill>
                <a:srgbClr val="222121"/>
              </a:solidFill>
              <a:latin typeface="Source Sans Pro" panose="020B0503030403020204" pitchFamily="34" charset="0"/>
              <a:ea typeface="Stinger"/>
              <a:cs typeface="Stinger"/>
              <a:sym typeface="Sting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398489" y="7640955"/>
            <a:ext cx="7860464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319" dirty="0">
                <a:solidFill>
                  <a:srgbClr val="80137F"/>
                </a:solidFill>
                <a:latin typeface="Source Sans Pro" panose="020B0503030403020204" pitchFamily="34" charset="0"/>
                <a:ea typeface="Extenda 80 Peta"/>
                <a:cs typeface="Extenda 80 Peta"/>
                <a:sym typeface="Extenda 80 Peta"/>
              </a:rPr>
              <a:t>{</a:t>
            </a:r>
            <a:r>
              <a:rPr lang="en-US" sz="3399" spc="319" dirty="0" err="1">
                <a:solidFill>
                  <a:srgbClr val="80137F"/>
                </a:solidFill>
                <a:latin typeface="Source Sans Pro" panose="020B0503030403020204" pitchFamily="34" charset="0"/>
                <a:ea typeface="Extenda 80 Peta"/>
                <a:cs typeface="Extenda 80 Peta"/>
                <a:sym typeface="Extenda 80 Peta"/>
              </a:rPr>
              <a:t>obso</a:t>
            </a:r>
            <a:r>
              <a:rPr lang="en-US" sz="3399" spc="319" dirty="0">
                <a:solidFill>
                  <a:srgbClr val="80137F"/>
                </a:solidFill>
                <a:latin typeface="Source Sans Pro" panose="020B0503030403020204" pitchFamily="34" charset="0"/>
                <a:ea typeface="Extenda 80 Peta"/>
                <a:cs typeface="Extenda 80 Peta"/>
                <a:sym typeface="Extenda 80 Peta"/>
              </a:rPr>
              <a:t> middleware, pattern </a:t>
            </a:r>
            <a:r>
              <a:rPr lang="en-US" sz="3399" spc="319" dirty="0" err="1">
                <a:solidFill>
                  <a:srgbClr val="80137F"/>
                </a:solidFill>
                <a:latin typeface="Source Sans Pro" panose="020B0503030403020204" pitchFamily="34" charset="0"/>
                <a:ea typeface="Extenda 80 Peta"/>
                <a:cs typeface="Extenda 80 Peta"/>
                <a:sym typeface="Extenda 80 Peta"/>
              </a:rPr>
              <a:t>archi</a:t>
            </a:r>
            <a:r>
              <a:rPr lang="en-US" sz="3399" spc="319" dirty="0">
                <a:solidFill>
                  <a:srgbClr val="80137F"/>
                </a:solidFill>
                <a:latin typeface="Source Sans Pro" panose="020B0503030403020204" pitchFamily="34" charset="0"/>
                <a:ea typeface="Extenda 80 Peta"/>
                <a:cs typeface="Extenda 80 Peta"/>
                <a:sym typeface="Extenda 80 Peta"/>
              </a:rPr>
              <a:t>}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319" dirty="0">
                <a:solidFill>
                  <a:srgbClr val="80137F"/>
                </a:solidFill>
                <a:latin typeface="Source Sans Pro" panose="020B0503030403020204" pitchFamily="34" charset="0"/>
                <a:ea typeface="Extenda 80 Peta"/>
                <a:cs typeface="Extenda 80 Peta"/>
                <a:sym typeface="Extenda 80 Peta"/>
              </a:rPr>
              <a:t>legacy</a:t>
            </a:r>
          </a:p>
        </p:txBody>
      </p:sp>
      <p:pic>
        <p:nvPicPr>
          <p:cNvPr id="1026" name="Picture 2" descr="Le Cameroun : un véritable paradis éco-touristique">
            <a:extLst>
              <a:ext uri="{FF2B5EF4-FFF2-40B4-BE49-F238E27FC236}">
                <a16:creationId xmlns:a16="http://schemas.microsoft.com/office/drawing/2014/main" id="{C4F7E4BF-7532-B209-C949-1C0AAB41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7027" y="3709280"/>
            <a:ext cx="642973" cy="42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4594" r="4594"/>
          <a:stretch>
            <a:fillRect/>
          </a:stretch>
        </p:blipFill>
        <p:spPr>
          <a:xfrm>
            <a:off x="0" y="-935851"/>
            <a:ext cx="19370949" cy="121587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70110" y="485775"/>
            <a:ext cx="14441590" cy="726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319"/>
              </a:lnSpc>
            </a:pPr>
            <a:r>
              <a:rPr lang="en-US" sz="137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Le legacy a </a:t>
            </a:r>
          </a:p>
          <a:p>
            <a:pPr algn="r">
              <a:lnSpc>
                <a:spcPts val="19319"/>
              </a:lnSpc>
            </a:pPr>
            <a:r>
              <a:rPr lang="en-US" sz="137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tout pour </a:t>
            </a:r>
          </a:p>
          <a:p>
            <a:pPr algn="r">
              <a:lnSpc>
                <a:spcPts val="19319"/>
              </a:lnSpc>
              <a:spcBef>
                <a:spcPct val="0"/>
              </a:spcBef>
            </a:pPr>
            <a:r>
              <a:rPr lang="en-US" sz="137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nous faire </a:t>
            </a:r>
            <a:r>
              <a:rPr lang="en-US" sz="13799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rêver</a:t>
            </a:r>
            <a:endParaRPr lang="en-US" sz="13799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4594" r="4594"/>
          <a:stretch>
            <a:fillRect/>
          </a:stretch>
        </p:blipFill>
        <p:spPr>
          <a:xfrm>
            <a:off x="-342900" y="0"/>
            <a:ext cx="19370949" cy="121587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70110" y="485775"/>
            <a:ext cx="14441590" cy="726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319"/>
              </a:lnSpc>
            </a:pPr>
            <a:r>
              <a:rPr lang="en-US" sz="137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Le legacy a </a:t>
            </a:r>
          </a:p>
          <a:p>
            <a:pPr algn="r">
              <a:lnSpc>
                <a:spcPts val="19319"/>
              </a:lnSpc>
            </a:pPr>
            <a:r>
              <a:rPr lang="en-US" sz="137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tout pour </a:t>
            </a:r>
          </a:p>
          <a:p>
            <a:pPr algn="r">
              <a:lnSpc>
                <a:spcPts val="19319"/>
              </a:lnSpc>
              <a:spcBef>
                <a:spcPct val="0"/>
              </a:spcBef>
            </a:pPr>
            <a:r>
              <a:rPr lang="en-US" sz="137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nous faire </a:t>
            </a:r>
            <a:r>
              <a:rPr lang="en-US" sz="13799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rêver</a:t>
            </a:r>
            <a:endParaRPr lang="en-US" sz="13799" dirty="0">
              <a:solidFill>
                <a:srgbClr val="80137F"/>
              </a:solidFill>
              <a:latin typeface="Source Sans Pro Semibold" panose="020B0603030403020204" pitchFamily="34" charset="0"/>
              <a:ea typeface="Extenda 80 Peta"/>
              <a:cs typeface="Extenda 80 Peta"/>
              <a:sym typeface="Extenda 80 Peta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577982" y="4089342"/>
            <a:ext cx="8176617" cy="305079"/>
            <a:chOff x="0" y="0"/>
            <a:chExt cx="11927234" cy="225720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1927234" cy="225720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495800" y="6504269"/>
            <a:ext cx="13258800" cy="391831"/>
            <a:chOff x="0" y="0"/>
            <a:chExt cx="19340617" cy="289905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9340617" cy="289905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46351"/>
            <a:ext cx="18288000" cy="7778749"/>
            <a:chOff x="0" y="0"/>
            <a:chExt cx="24384000" cy="10371666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0371666"/>
            </a:xfrm>
            <a:prstGeom prst="rect">
              <a:avLst/>
            </a:prstGeom>
            <a:solidFill>
              <a:srgbClr val="80137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86862" y="472894"/>
            <a:ext cx="15714276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Ce qui nous </a:t>
            </a:r>
            <a:r>
              <a:rPr lang="en-US" sz="9999" dirty="0" err="1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inquiète</a:t>
            </a:r>
            <a:r>
              <a:rPr lang="en-US" sz="9999" dirty="0">
                <a:solidFill>
                  <a:srgbClr val="80137F"/>
                </a:solidFill>
                <a:latin typeface="Source Sans Pro Semibold" panose="020B0603030403020204" pitchFamily="34" charset="0"/>
                <a:ea typeface="Extenda 80 Peta"/>
                <a:cs typeface="Extenda 80 Peta"/>
                <a:sym typeface="Extenda 80 Peta"/>
              </a:rPr>
              <a:t>...</a:t>
            </a:r>
          </a:p>
        </p:txBody>
      </p:sp>
      <p:sp>
        <p:nvSpPr>
          <p:cNvPr id="6" name="AutoShape 4" descr="Résultat d’images pour Puzzle incomplet">
            <a:extLst>
              <a:ext uri="{FF2B5EF4-FFF2-40B4-BE49-F238E27FC236}">
                <a16:creationId xmlns:a16="http://schemas.microsoft.com/office/drawing/2014/main" id="{20A3E4A3-1BAB-ECA9-976F-10C38CEDA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2" name="Picture 6" descr="20+ Thousand Incomplete Jigsaw Puzzle Royalty-Free Images, Stock Photos &amp;  Pictures | Shutterstock">
            <a:extLst>
              <a:ext uri="{FF2B5EF4-FFF2-40B4-BE49-F238E27FC236}">
                <a16:creationId xmlns:a16="http://schemas.microsoft.com/office/drawing/2014/main" id="{599BFFCE-FF70-AA6E-60C0-463300592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"/>
          <a:stretch/>
        </p:blipFill>
        <p:spPr bwMode="auto">
          <a:xfrm>
            <a:off x="4495800" y="3771900"/>
            <a:ext cx="7840412" cy="576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16210</TotalTime>
  <Words>1044</Words>
  <Application>Microsoft Office PowerPoint</Application>
  <PresentationFormat>Personnalisé</PresentationFormat>
  <Paragraphs>224</Paragraphs>
  <Slides>30</Slides>
  <Notes>29</Notes>
  <HiddenSlides>0</HiddenSlides>
  <MMClips>3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9" baseType="lpstr">
      <vt:lpstr>Source Sans Pro Bold</vt:lpstr>
      <vt:lpstr>Aptos</vt:lpstr>
      <vt:lpstr>Calibri</vt:lpstr>
      <vt:lpstr>Source Sans Pro SemiBold</vt:lpstr>
      <vt:lpstr>Arial</vt:lpstr>
      <vt:lpstr>Extenda 80 Peta</vt:lpstr>
      <vt:lpstr>Source Sans Pro</vt:lpstr>
      <vt:lpstr>Stinger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QUand une licorne trebuche</dc:title>
  <dc:creator>NJOFANG KOUAMEN Flora</dc:creator>
  <cp:lastModifiedBy>NJOFANG KOUAMEN Flora</cp:lastModifiedBy>
  <cp:revision>18</cp:revision>
  <dcterms:created xsi:type="dcterms:W3CDTF">2006-08-16T00:00:00Z</dcterms:created>
  <dcterms:modified xsi:type="dcterms:W3CDTF">2025-05-14T16:11:29Z</dcterms:modified>
  <dc:identifier>DAGlefJswKw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722654-0696-4b8f-bb0e-68bcd3f909d4_Enabled">
    <vt:lpwstr>true</vt:lpwstr>
  </property>
  <property fmtid="{D5CDD505-2E9C-101B-9397-08002B2CF9AE}" pid="3" name="MSIP_Label_65722654-0696-4b8f-bb0e-68bcd3f909d4_SetDate">
    <vt:lpwstr>2025-05-06T07:24:57Z</vt:lpwstr>
  </property>
  <property fmtid="{D5CDD505-2E9C-101B-9397-08002B2CF9AE}" pid="4" name="MSIP_Label_65722654-0696-4b8f-bb0e-68bcd3f909d4_Method">
    <vt:lpwstr>Privileged</vt:lpwstr>
  </property>
  <property fmtid="{D5CDD505-2E9C-101B-9397-08002B2CF9AE}" pid="5" name="MSIP_Label_65722654-0696-4b8f-bb0e-68bcd3f909d4_Name">
    <vt:lpwstr>AFA Public</vt:lpwstr>
  </property>
  <property fmtid="{D5CDD505-2E9C-101B-9397-08002B2CF9AE}" pid="6" name="MSIP_Label_65722654-0696-4b8f-bb0e-68bcd3f909d4_SiteId">
    <vt:lpwstr>396b38cc-aa65-492b-bb0e-3d94ed25a97b</vt:lpwstr>
  </property>
  <property fmtid="{D5CDD505-2E9C-101B-9397-08002B2CF9AE}" pid="7" name="MSIP_Label_65722654-0696-4b8f-bb0e-68bcd3f909d4_ActionId">
    <vt:lpwstr>be334a77-a1eb-4e63-821a-3bae4f17db1f</vt:lpwstr>
  </property>
  <property fmtid="{D5CDD505-2E9C-101B-9397-08002B2CF9AE}" pid="8" name="MSIP_Label_65722654-0696-4b8f-bb0e-68bcd3f909d4_ContentBits">
    <vt:lpwstr>3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
 Classification : Public </vt:lpwstr>
  </property>
</Properties>
</file>